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5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6.xml" ContentType="application/vnd.openxmlformats-officedocument.presentationml.notesSlide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17.bin" ContentType="application/vnd.openxmlformats-officedocument.oleObject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notesSlides/notesSlide11.xml" ContentType="application/vnd.openxmlformats-officedocument.presentationml.notesSlide+xml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notesSlides/notesSlide12.xml" ContentType="application/vnd.openxmlformats-officedocument.presentationml.notesSlide+xml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notesSlides/notesSlide13.xml" ContentType="application/vnd.openxmlformats-officedocument.presentationml.notesSlide+xml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348" r:id="rId3"/>
    <p:sldId id="340" r:id="rId4"/>
    <p:sldId id="347" r:id="rId5"/>
    <p:sldId id="351" r:id="rId6"/>
    <p:sldId id="353" r:id="rId7"/>
    <p:sldId id="354" r:id="rId8"/>
    <p:sldId id="355" r:id="rId9"/>
    <p:sldId id="371" r:id="rId10"/>
    <p:sldId id="380" r:id="rId11"/>
    <p:sldId id="381" r:id="rId12"/>
    <p:sldId id="373" r:id="rId13"/>
    <p:sldId id="374" r:id="rId14"/>
    <p:sldId id="375" r:id="rId15"/>
    <p:sldId id="376" r:id="rId16"/>
    <p:sldId id="377" r:id="rId17"/>
    <p:sldId id="345" r:id="rId18"/>
    <p:sldId id="314" r:id="rId19"/>
    <p:sldId id="315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9" d="100"/>
          <a:sy n="99" d="100"/>
        </p:scale>
        <p:origin x="-976" y="-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38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png"/><Relationship Id="rId1" Type="http://schemas.openxmlformats.org/officeDocument/2006/relationships/image" Target="../media/image13.png"/><Relationship Id="rId2" Type="http://schemas.openxmlformats.org/officeDocument/2006/relationships/image" Target="../media/image14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png"/><Relationship Id="rId1" Type="http://schemas.openxmlformats.org/officeDocument/2006/relationships/image" Target="../media/image17.png"/><Relationship Id="rId2" Type="http://schemas.openxmlformats.org/officeDocument/2006/relationships/image" Target="../media/image1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3491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3492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3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63494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349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557EDF-86B4-D441-92D7-C93B200E363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9211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03FF7035-072E-2D46-A076-D23240E916A8}" type="slidenum">
              <a:rPr lang="en-AU" smtClean="0">
                <a:cs typeface="Times New Roman" charset="0"/>
              </a:rPr>
              <a:pPr>
                <a:defRPr/>
              </a:pPr>
              <a:t>2</a:t>
            </a:fld>
            <a:endParaRPr lang="en-AU" smtClean="0">
              <a:cs typeface="Times New Roman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AU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3AAD885A-D0C9-F644-8BD3-53C466A33C76}" type="slidenum">
              <a:rPr lang="en-AU" smtClean="0">
                <a:cs typeface="Times New Roman" charset="0"/>
              </a:rPr>
              <a:pPr>
                <a:defRPr/>
              </a:pPr>
              <a:t>13</a:t>
            </a:fld>
            <a:endParaRPr lang="en-AU" smtClean="0">
              <a:cs typeface="Times New Roman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A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80CEBAFF-5975-664A-B625-364E2167BB4D}" type="slidenum">
              <a:rPr lang="en-AU" smtClean="0">
                <a:cs typeface="Times New Roman" charset="0"/>
              </a:rPr>
              <a:pPr>
                <a:defRPr/>
              </a:pPr>
              <a:t>14</a:t>
            </a:fld>
            <a:endParaRPr lang="en-AU" smtClean="0">
              <a:cs typeface="Times New Roman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A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D47DB252-7FE0-8E49-83EE-6643482DC9AF}" type="slidenum">
              <a:rPr lang="en-AU" smtClean="0">
                <a:cs typeface="Times New Roman" charset="0"/>
              </a:rPr>
              <a:pPr>
                <a:defRPr/>
              </a:pPr>
              <a:t>15</a:t>
            </a:fld>
            <a:endParaRPr lang="en-AU" smtClean="0">
              <a:cs typeface="Times New Roman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A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D467D148-24F8-6C40-B100-D7DADF5B75BD}" type="slidenum">
              <a:rPr lang="en-AU" smtClean="0">
                <a:cs typeface="Times New Roman" charset="0"/>
              </a:rPr>
              <a:pPr>
                <a:defRPr/>
              </a:pPr>
              <a:t>17</a:t>
            </a:fld>
            <a:endParaRPr lang="en-AU" smtClean="0">
              <a:cs typeface="Times New Roman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AU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94EB22D1-266B-7946-9660-55413B0EC070}" type="slidenum">
              <a:rPr lang="en-AU" smtClean="0">
                <a:cs typeface="Times New Roman" charset="0"/>
              </a:rPr>
              <a:pPr>
                <a:defRPr/>
              </a:pPr>
              <a:t>4</a:t>
            </a:fld>
            <a:endParaRPr lang="en-AU" smtClean="0">
              <a:cs typeface="Times New Roman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3588" cy="3430587"/>
          </a:xfrm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638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defRPr/>
            </a:pPr>
            <a:endParaRPr lang="en-GB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D623B179-92B3-1A43-8056-6A48D3FC0562}" type="slidenum">
              <a:rPr lang="en-AU" smtClean="0">
                <a:cs typeface="Times New Roman" charset="0"/>
              </a:rPr>
              <a:pPr>
                <a:defRPr/>
              </a:pPr>
              <a:t>6</a:t>
            </a:fld>
            <a:endParaRPr lang="en-AU" smtClean="0">
              <a:cs typeface="Times New Roman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AU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C002FE08-0557-4B47-B736-242BC91E9259}" type="slidenum">
              <a:rPr lang="en-AU" smtClean="0">
                <a:cs typeface="Times New Roman" charset="0"/>
              </a:rPr>
              <a:pPr>
                <a:defRPr/>
              </a:pPr>
              <a:t>7</a:t>
            </a:fld>
            <a:endParaRPr lang="en-AU" smtClean="0">
              <a:cs typeface="Times New Roman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AU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59A0F6C1-B59A-C043-A535-484FD431580A}" type="slidenum">
              <a:rPr lang="en-AU" smtClean="0">
                <a:cs typeface="Times New Roman" charset="0"/>
              </a:rPr>
              <a:pPr>
                <a:defRPr/>
              </a:pPr>
              <a:t>8</a:t>
            </a:fld>
            <a:endParaRPr lang="en-AU" smtClean="0">
              <a:cs typeface="Times New Roman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AU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06D2AF0C-49F1-294D-A363-EC40DCFE6F1E}" type="slidenum">
              <a:rPr lang="en-AU" smtClean="0">
                <a:cs typeface="Times New Roman" charset="0"/>
              </a:rPr>
              <a:pPr>
                <a:defRPr/>
              </a:pPr>
              <a:t>9</a:t>
            </a:fld>
            <a:endParaRPr lang="en-AU" smtClean="0">
              <a:cs typeface="Times New Roman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A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6A1F470C-40E6-4A48-9069-24016F1503F2}" type="slidenum">
              <a:rPr lang="en-AU" smtClean="0">
                <a:cs typeface="Times New Roman" charset="0"/>
              </a:rPr>
              <a:pPr>
                <a:defRPr/>
              </a:pPr>
              <a:t>10</a:t>
            </a:fld>
            <a:endParaRPr lang="en-AU" smtClean="0">
              <a:cs typeface="Times New Roman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A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7CFABCB5-2A08-2B43-AED2-47904D345716}" type="slidenum">
              <a:rPr lang="en-AU" smtClean="0">
                <a:cs typeface="Times New Roman" charset="0"/>
              </a:rPr>
              <a:pPr>
                <a:defRPr/>
              </a:pPr>
              <a:t>11</a:t>
            </a:fld>
            <a:endParaRPr lang="en-AU" smtClean="0">
              <a:cs typeface="Times New Roman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A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EEAC9986-4DF4-BE40-902A-526200A513B6}" type="slidenum">
              <a:rPr lang="en-AU" smtClean="0">
                <a:cs typeface="Times New Roman" charset="0"/>
              </a:rPr>
              <a:pPr>
                <a:defRPr/>
              </a:pPr>
              <a:t>12</a:t>
            </a:fld>
            <a:endParaRPr lang="en-AU" smtClean="0">
              <a:cs typeface="Times New Roman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A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DCF68-B87A-E14A-881D-2605C33A40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97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245FCC-1DD4-E247-81DC-E6FA34431A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9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FF0AA2-D4B7-024D-BFF8-60DE45C9F2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7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6D4DF0-4B49-EA4A-BEE1-4EF6E70F4A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82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C174B7-91CB-404C-A713-1BE701E615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0C2DFD-EC91-9B40-959D-EF85DBEF42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61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A746B-AB32-BE44-9E46-476B09EF26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7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CDC16-CFDB-C14B-B955-61A7019DE6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3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8C68EF-7AC6-CA44-A301-EE4BBB7C37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3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8D860-3260-0746-8034-61E5D43CA9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880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71325-E245-4A47-86E2-671C750C4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D4390999-11C6-C84C-A4F5-52D57CC2EB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7.bin"/><Relationship Id="rId5" Type="http://schemas.openxmlformats.org/officeDocument/2006/relationships/image" Target="../media/image23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28.png"/><Relationship Id="rId5" Type="http://schemas.openxmlformats.org/officeDocument/2006/relationships/oleObject" Target="../embeddings/oleObject18.bin"/><Relationship Id="rId6" Type="http://schemas.openxmlformats.org/officeDocument/2006/relationships/image" Target="../media/image26.emf"/><Relationship Id="rId7" Type="http://schemas.openxmlformats.org/officeDocument/2006/relationships/image" Target="../media/image29.png"/><Relationship Id="rId8" Type="http://schemas.openxmlformats.org/officeDocument/2006/relationships/oleObject" Target="../embeddings/oleObject19.bin"/><Relationship Id="rId9" Type="http://schemas.openxmlformats.org/officeDocument/2006/relationships/image" Target="../media/image27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20.bin"/><Relationship Id="rId5" Type="http://schemas.openxmlformats.org/officeDocument/2006/relationships/image" Target="../media/image30.emf"/><Relationship Id="rId6" Type="http://schemas.openxmlformats.org/officeDocument/2006/relationships/oleObject" Target="../embeddings/oleObject21.bin"/><Relationship Id="rId7" Type="http://schemas.openxmlformats.org/officeDocument/2006/relationships/image" Target="../media/image31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32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33.png"/><Relationship Id="rId5" Type="http://schemas.openxmlformats.org/officeDocument/2006/relationships/oleObject" Target="../embeddings/oleObject24.bin"/><Relationship Id="rId6" Type="http://schemas.openxmlformats.org/officeDocument/2006/relationships/image" Target="../media/image34.png"/><Relationship Id="rId7" Type="http://schemas.openxmlformats.org/officeDocument/2006/relationships/oleObject" Target="../embeddings/oleObject25.bin"/><Relationship Id="rId8" Type="http://schemas.openxmlformats.org/officeDocument/2006/relationships/image" Target="../media/image35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4" Type="http://schemas.openxmlformats.org/officeDocument/2006/relationships/image" Target="../media/image39.png"/><Relationship Id="rId5" Type="http://schemas.openxmlformats.org/officeDocument/2006/relationships/oleObject" Target="../embeddings/oleObject28.bin"/><Relationship Id="rId6" Type="http://schemas.openxmlformats.org/officeDocument/2006/relationships/image" Target="../media/image40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png"/><Relationship Id="rId6" Type="http://schemas.openxmlformats.org/officeDocument/2006/relationships/oleObject" Target="../embeddings/oleObject2.bin"/><Relationship Id="rId7" Type="http://schemas.openxmlformats.org/officeDocument/2006/relationships/image" Target="../media/image3.png"/><Relationship Id="rId8" Type="http://schemas.openxmlformats.org/officeDocument/2006/relationships/oleObject" Target="../embeddings/oleObject3.bin"/><Relationship Id="rId9" Type="http://schemas.openxmlformats.org/officeDocument/2006/relationships/oleObject" Target="../embeddings/oleObject4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9.png"/><Relationship Id="rId1" Type="http://schemas.microsoft.com/office/2007/relationships/media" Target="file://localhost/Research/Teaching/Neuroimaging_Lecture_2010/Dec2011/Eva_Does_SpeechArrest.mpg" TargetMode="External"/><Relationship Id="rId2" Type="http://schemas.openxmlformats.org/officeDocument/2006/relationships/video" Target="file://localhost/Research/Teaching/Neuroimaging_Lecture_2010/Dec2011/Eva_Does_SpeechArrest.mp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3.png"/><Relationship Id="rId6" Type="http://schemas.openxmlformats.org/officeDocument/2006/relationships/oleObject" Target="../embeddings/oleObject6.bin"/><Relationship Id="rId7" Type="http://schemas.openxmlformats.org/officeDocument/2006/relationships/image" Target="../media/image14.png"/><Relationship Id="rId8" Type="http://schemas.openxmlformats.org/officeDocument/2006/relationships/oleObject" Target="../embeddings/oleObject7.bin"/><Relationship Id="rId9" Type="http://schemas.openxmlformats.org/officeDocument/2006/relationships/image" Target="../media/image15.emf"/><Relationship Id="rId10" Type="http://schemas.openxmlformats.org/officeDocument/2006/relationships/oleObject" Target="../embeddings/oleObject8.bin"/><Relationship Id="rId11" Type="http://schemas.openxmlformats.org/officeDocument/2006/relationships/image" Target="../media/image1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7.png"/><Relationship Id="rId6" Type="http://schemas.openxmlformats.org/officeDocument/2006/relationships/oleObject" Target="../embeddings/oleObject10.bin"/><Relationship Id="rId7" Type="http://schemas.openxmlformats.org/officeDocument/2006/relationships/image" Target="../media/image18.png"/><Relationship Id="rId8" Type="http://schemas.openxmlformats.org/officeDocument/2006/relationships/oleObject" Target="../embeddings/oleObject11.bin"/><Relationship Id="rId9" Type="http://schemas.openxmlformats.org/officeDocument/2006/relationships/image" Target="../media/image19.emf"/><Relationship Id="rId10" Type="http://schemas.openxmlformats.org/officeDocument/2006/relationships/oleObject" Target="../embeddings/oleObject12.bin"/><Relationship Id="rId11" Type="http://schemas.openxmlformats.org/officeDocument/2006/relationships/image" Target="../media/image20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13.png"/><Relationship Id="rId6" Type="http://schemas.openxmlformats.org/officeDocument/2006/relationships/oleObject" Target="../embeddings/oleObject14.bin"/><Relationship Id="rId7" Type="http://schemas.openxmlformats.org/officeDocument/2006/relationships/oleObject" Target="../embeddings/oleObject15.bin"/><Relationship Id="rId8" Type="http://schemas.openxmlformats.org/officeDocument/2006/relationships/image" Target="../media/image21.emf"/><Relationship Id="rId9" Type="http://schemas.openxmlformats.org/officeDocument/2006/relationships/oleObject" Target="../embeddings/oleObject16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7544" y="2564904"/>
            <a:ext cx="83502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4000" dirty="0" smtClean="0">
                <a:latin typeface="Arial"/>
                <a:cs typeface="Arial"/>
              </a:rPr>
              <a:t>Transcranial Magnetic </a:t>
            </a:r>
            <a:r>
              <a:rPr lang="en-GB" sz="4000" dirty="0" smtClean="0">
                <a:latin typeface="Arial"/>
                <a:cs typeface="Arial"/>
              </a:rPr>
              <a:t>Stimulation</a:t>
            </a:r>
            <a:br>
              <a:rPr lang="en-GB" sz="4000" dirty="0" smtClean="0">
                <a:latin typeface="Arial"/>
                <a:cs typeface="Arial"/>
              </a:rPr>
            </a:br>
            <a:r>
              <a:rPr lang="en-GB" sz="4000" dirty="0">
                <a:latin typeface="Arial"/>
                <a:cs typeface="Arial"/>
              </a:rPr>
              <a:t/>
            </a:r>
            <a:br>
              <a:rPr lang="en-GB" sz="4000" dirty="0">
                <a:latin typeface="Arial"/>
                <a:cs typeface="Arial"/>
              </a:rPr>
            </a:br>
            <a:r>
              <a:rPr lang="en-GB" sz="2000" dirty="0" smtClean="0">
                <a:latin typeface="Arial"/>
                <a:cs typeface="Arial"/>
              </a:rPr>
              <a:t>Chris Chambers</a:t>
            </a:r>
            <a:br>
              <a:rPr lang="en-GB" sz="2000" dirty="0" smtClean="0">
                <a:latin typeface="Arial"/>
                <a:cs typeface="Arial"/>
              </a:rPr>
            </a:br>
            <a:r>
              <a:rPr lang="en-GB" sz="2000" dirty="0" smtClean="0">
                <a:latin typeface="Arial"/>
                <a:cs typeface="Arial"/>
              </a:rPr>
              <a:t>CUBRIC Head of Brain Stimulation</a:t>
            </a:r>
            <a:endParaRPr lang="en-GB" sz="2000" dirty="0" smtClean="0">
              <a:latin typeface="Arial"/>
              <a:cs typeface="Arial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7640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F38B506-19AF-464A-A7DB-3F7451757648}" type="slidenum">
              <a:rPr lang="en-US" sz="1400" smtClean="0">
                <a:solidFill>
                  <a:srgbClr val="000000"/>
                </a:solidFill>
                <a:cs typeface="Times New Roman" charset="0"/>
              </a:rPr>
              <a:pPr>
                <a:defRPr/>
              </a:pPr>
              <a:t>10</a:t>
            </a:fld>
            <a:endParaRPr lang="en-US" sz="1400" smtClean="0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43010" name="Text Box 3"/>
          <p:cNvSpPr txBox="1">
            <a:spLocks noChangeArrowheads="1"/>
          </p:cNvSpPr>
          <p:nvPr/>
        </p:nvSpPr>
        <p:spPr bwMode="auto">
          <a:xfrm>
            <a:off x="1524000" y="152400"/>
            <a:ext cx="640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2800" b="1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Anatomical Resolution</a:t>
            </a:r>
            <a:endParaRPr lang="en-AU" sz="2800" b="1">
              <a:solidFill>
                <a:srgbClr val="000000"/>
              </a:solidFill>
              <a:latin typeface="Arial Unicode MS" charset="0"/>
              <a:cs typeface="Times New Roman" charset="0"/>
            </a:endParaRPr>
          </a:p>
        </p:txBody>
      </p:sp>
      <p:sp>
        <p:nvSpPr>
          <p:cNvPr id="43011" name="Rectangle 9"/>
          <p:cNvSpPr>
            <a:spLocks noChangeArrowheads="1"/>
          </p:cNvSpPr>
          <p:nvPr/>
        </p:nvSpPr>
        <p:spPr bwMode="auto">
          <a:xfrm>
            <a:off x="179388" y="4667250"/>
            <a:ext cx="8713787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GB" sz="20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</a:t>
            </a:r>
            <a:r>
              <a:rPr lang="en-GB" sz="2000" u="sng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Coil orientation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GB" sz="18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determines the </a:t>
            </a:r>
            <a:r>
              <a:rPr lang="en-GB" sz="1800" u="sng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direction</a:t>
            </a:r>
            <a:r>
              <a:rPr lang="en-GB" sz="18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of the induced current 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GB" sz="18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relationship between current direction and local </a:t>
            </a:r>
            <a:r>
              <a:rPr lang="en-GB" sz="1800" b="1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cytoarchitecture</a:t>
            </a:r>
            <a:r>
              <a:rPr lang="en-GB" sz="18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will determine the extent of neural firing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GB" sz="18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need a trans-membrane current (ion flow) that depolarises the axon membrane and triggers an action potential – fibre bends help</a:t>
            </a:r>
          </a:p>
        </p:txBody>
      </p:sp>
      <p:pic>
        <p:nvPicPr>
          <p:cNvPr id="4301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692150"/>
            <a:ext cx="696277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Rectangle 2"/>
          <p:cNvSpPr>
            <a:spLocks noChangeArrowheads="1"/>
          </p:cNvSpPr>
          <p:nvPr/>
        </p:nvSpPr>
        <p:spPr bwMode="auto">
          <a:xfrm>
            <a:off x="3619500" y="4437063"/>
            <a:ext cx="55451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>
                <a:latin typeface="Arial" charset="0"/>
                <a:cs typeface="Arial" charset="0"/>
              </a:rPr>
              <a:t>Kobayashi &amp; Pascual-Leone  (2003) </a:t>
            </a:r>
            <a:r>
              <a:rPr lang="en-US" sz="1400" i="1">
                <a:latin typeface="Arial" charset="0"/>
                <a:cs typeface="Arial" charset="0"/>
              </a:rPr>
              <a:t>Lancet Neurology 2, </a:t>
            </a:r>
            <a:r>
              <a:rPr lang="en-US" sz="1400">
                <a:latin typeface="Arial" charset="0"/>
                <a:cs typeface="Arial" charset="0"/>
              </a:rPr>
              <a:t>145-156.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DF8952FD-62D3-E944-9FA8-F4B66014F7A2}" type="slidenum">
              <a:rPr lang="en-US" sz="1400" smtClean="0">
                <a:solidFill>
                  <a:srgbClr val="000000"/>
                </a:solidFill>
                <a:cs typeface="Times New Roman" charset="0"/>
              </a:rPr>
              <a:pPr>
                <a:defRPr/>
              </a:pPr>
              <a:t>11</a:t>
            </a:fld>
            <a:endParaRPr lang="en-US" sz="1400" smtClean="0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45058" name="Text Box 3"/>
          <p:cNvSpPr txBox="1">
            <a:spLocks noChangeArrowheads="1"/>
          </p:cNvSpPr>
          <p:nvPr/>
        </p:nvSpPr>
        <p:spPr bwMode="auto">
          <a:xfrm>
            <a:off x="1524000" y="152400"/>
            <a:ext cx="640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2800" b="1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Anatomical Resolution</a:t>
            </a:r>
            <a:endParaRPr lang="en-AU" sz="2800" b="1">
              <a:solidFill>
                <a:srgbClr val="000000"/>
              </a:solidFill>
              <a:latin typeface="Arial Unicode MS" charset="0"/>
              <a:cs typeface="Times New Roman" charset="0"/>
            </a:endParaRPr>
          </a:p>
        </p:txBody>
      </p:sp>
      <p:graphicFrame>
        <p:nvGraphicFramePr>
          <p:cNvPr id="45060" name="Object 2"/>
          <p:cNvGraphicFramePr>
            <a:graphicFrameLocks noChangeAspect="1"/>
          </p:cNvGraphicFramePr>
          <p:nvPr/>
        </p:nvGraphicFramePr>
        <p:xfrm>
          <a:off x="3995738" y="836613"/>
          <a:ext cx="4684712" cy="489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5" name="Bitmap Image" r:id="rId4" imgW="4839375" imgH="5057143" progId="Paint.Picture">
                  <p:embed/>
                </p:oleObj>
              </mc:Choice>
              <mc:Fallback>
                <p:oleObj name="Bitmap Image" r:id="rId4" imgW="4839375" imgH="5057143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836613"/>
                        <a:ext cx="4684712" cy="489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1" name="Text Box 11"/>
          <p:cNvSpPr txBox="1">
            <a:spLocks noChangeArrowheads="1"/>
          </p:cNvSpPr>
          <p:nvPr/>
        </p:nvSpPr>
        <p:spPr bwMode="auto">
          <a:xfrm>
            <a:off x="4725988" y="5876925"/>
            <a:ext cx="439261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AU" sz="12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Thielscher &amp; Kammer (2002). </a:t>
            </a:r>
            <a:r>
              <a:rPr lang="en-AU" sz="1200" i="1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NeuroImage, 17</a:t>
            </a:r>
            <a:r>
              <a:rPr lang="en-AU" sz="12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, 1117-1130</a:t>
            </a:r>
          </a:p>
        </p:txBody>
      </p:sp>
      <p:sp>
        <p:nvSpPr>
          <p:cNvPr id="45062" name="Rectangle 9"/>
          <p:cNvSpPr>
            <a:spLocks noChangeArrowheads="1"/>
          </p:cNvSpPr>
          <p:nvPr/>
        </p:nvSpPr>
        <p:spPr bwMode="auto">
          <a:xfrm>
            <a:off x="250825" y="1700213"/>
            <a:ext cx="36004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GB" sz="20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</a:t>
            </a:r>
            <a:r>
              <a:rPr lang="en-GB" sz="2000" u="sng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Coil orientation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GB" sz="18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At a macro level, this influences current spread across millions of neurons that share a similar orientation (e.g. in M1) </a:t>
            </a:r>
          </a:p>
        </p:txBody>
      </p:sp>
      <p:sp>
        <p:nvSpPr>
          <p:cNvPr id="45063" name="Text Box 5"/>
          <p:cNvSpPr txBox="1">
            <a:spLocks noChangeArrowheads="1"/>
          </p:cNvSpPr>
          <p:nvPr/>
        </p:nvSpPr>
        <p:spPr bwMode="auto">
          <a:xfrm>
            <a:off x="179388" y="4221163"/>
            <a:ext cx="36004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GB" sz="20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</a:t>
            </a:r>
            <a:r>
              <a:rPr lang="en-GB" sz="2000" u="sng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Output Intensity</a:t>
            </a:r>
          </a:p>
          <a:p>
            <a:pPr lvl="1" eaLnBrk="1" hangingPunct="1">
              <a:buFontTx/>
              <a:buChar char="•"/>
            </a:pPr>
            <a:r>
              <a:rPr lang="en-GB" sz="20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</a:t>
            </a:r>
            <a:r>
              <a:rPr lang="en-GB" sz="18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greater intensity = reduced focality</a:t>
            </a:r>
          </a:p>
          <a:p>
            <a:pPr lvl="1" eaLnBrk="1" hangingPunct="1">
              <a:buFontTx/>
              <a:buChar char="•"/>
            </a:pPr>
            <a:r>
              <a:rPr lang="en-GB" sz="18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effective intensity is also determined by </a:t>
            </a:r>
            <a:r>
              <a:rPr lang="en-GB" sz="1800" u="sng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scalp-cortex distance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40DB1BDE-07E2-0245-B95C-F3D7C43122B5}" type="slidenum">
              <a:rPr lang="en-US" sz="1400" smtClean="0">
                <a:solidFill>
                  <a:srgbClr val="000000"/>
                </a:solidFill>
                <a:cs typeface="Times New Roman" charset="0"/>
              </a:rPr>
              <a:pPr>
                <a:defRPr/>
              </a:pPr>
              <a:t>12</a:t>
            </a:fld>
            <a:endParaRPr lang="en-US" sz="1400" smtClean="0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49154" name="Rectangle 4"/>
          <p:cNvSpPr>
            <a:spLocks noChangeArrowheads="1"/>
          </p:cNvSpPr>
          <p:nvPr/>
        </p:nvSpPr>
        <p:spPr bwMode="auto">
          <a:xfrm>
            <a:off x="685800" y="914400"/>
            <a:ext cx="7234238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AU" sz="2000" u="sng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Remote</a:t>
            </a:r>
            <a:r>
              <a:rPr lang="en-AU" sz="20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effects </a:t>
            </a:r>
            <a:r>
              <a:rPr lang="en-AU" sz="16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(activity beyond the induced field arising from connectivity)</a:t>
            </a:r>
          </a:p>
          <a:p>
            <a:endParaRPr lang="en-AU" sz="1600">
              <a:solidFill>
                <a:srgbClr val="000000"/>
              </a:solidFill>
              <a:latin typeface="Arial Unicode MS" charset="0"/>
              <a:cs typeface="Times New Roman" charset="0"/>
            </a:endParaRPr>
          </a:p>
          <a:p>
            <a:r>
              <a:rPr lang="en-AU" sz="16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Depend on all of the factors above, plus functional connectivity</a:t>
            </a:r>
          </a:p>
        </p:txBody>
      </p:sp>
      <p:sp>
        <p:nvSpPr>
          <p:cNvPr id="49155" name="Text Box 5"/>
          <p:cNvSpPr txBox="1">
            <a:spLocks noChangeArrowheads="1"/>
          </p:cNvSpPr>
          <p:nvPr/>
        </p:nvSpPr>
        <p:spPr bwMode="auto">
          <a:xfrm>
            <a:off x="1524000" y="152400"/>
            <a:ext cx="640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2800" b="1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Anatomical Resolution</a:t>
            </a:r>
            <a:endParaRPr lang="en-AU" sz="2800" b="1">
              <a:solidFill>
                <a:srgbClr val="000000"/>
              </a:solidFill>
              <a:latin typeface="Arial Unicode MS" charset="0"/>
              <a:cs typeface="Times New Roman" charset="0"/>
            </a:endParaRPr>
          </a:p>
        </p:txBody>
      </p:sp>
      <p:pic>
        <p:nvPicPr>
          <p:cNvPr id="4915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048000"/>
            <a:ext cx="143668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8800"/>
            <a:ext cx="5410200" cy="40338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8" name="Rectangle 9"/>
          <p:cNvSpPr>
            <a:spLocks noChangeArrowheads="1"/>
          </p:cNvSpPr>
          <p:nvPr/>
        </p:nvSpPr>
        <p:spPr bwMode="auto">
          <a:xfrm>
            <a:off x="990600" y="5691188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AU" sz="1800">
                <a:solidFill>
                  <a:srgbClr val="000000"/>
                </a:solidFill>
                <a:latin typeface="Arial Unicode MS" charset="0"/>
              </a:rPr>
              <a:t> </a:t>
            </a:r>
          </a:p>
        </p:txBody>
      </p:sp>
      <p:sp>
        <p:nvSpPr>
          <p:cNvPr id="49159" name="Text Box 11"/>
          <p:cNvSpPr txBox="1">
            <a:spLocks noChangeArrowheads="1"/>
          </p:cNvSpPr>
          <p:nvPr/>
        </p:nvSpPr>
        <p:spPr bwMode="auto">
          <a:xfrm>
            <a:off x="5562600" y="5943600"/>
            <a:ext cx="3368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AU" sz="12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Figure from Ilmoniemi et al. (1997). </a:t>
            </a:r>
            <a:r>
              <a:rPr lang="en-AU" sz="1200" i="1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NeuroReport, 8</a:t>
            </a:r>
            <a:r>
              <a:rPr lang="en-AU" sz="12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, 3537-3540</a:t>
            </a:r>
            <a:endParaRPr lang="en-AU" sz="1000" i="1">
              <a:solidFill>
                <a:srgbClr val="000000"/>
              </a:solidFill>
              <a:latin typeface="Arial Unicode MS" charset="0"/>
              <a:cs typeface="Times New Roman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FCCEA59B-FE3B-A243-A7E5-5BA44E204BB9}" type="slidenum">
              <a:rPr lang="en-US" sz="1400" smtClean="0">
                <a:solidFill>
                  <a:srgbClr val="000000"/>
                </a:solidFill>
                <a:cs typeface="Times New Roman" charset="0"/>
              </a:rPr>
              <a:pPr>
                <a:defRPr/>
              </a:pPr>
              <a:t>13</a:t>
            </a:fld>
            <a:endParaRPr lang="en-US" sz="1400" smtClean="0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51202" name="Text Box 1027"/>
          <p:cNvSpPr txBox="1">
            <a:spLocks noChangeArrowheads="1"/>
          </p:cNvSpPr>
          <p:nvPr/>
        </p:nvSpPr>
        <p:spPr bwMode="auto">
          <a:xfrm>
            <a:off x="1524000" y="152400"/>
            <a:ext cx="640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2800" b="1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Anatomical Resolution</a:t>
            </a:r>
            <a:endParaRPr lang="en-AU" sz="2800" b="1">
              <a:solidFill>
                <a:srgbClr val="000000"/>
              </a:solidFill>
              <a:latin typeface="Arial Unicode MS" charset="0"/>
              <a:cs typeface="Times New Roman" charset="0"/>
            </a:endParaRPr>
          </a:p>
        </p:txBody>
      </p:sp>
      <p:sp>
        <p:nvSpPr>
          <p:cNvPr id="51203" name="Rectangle 1030"/>
          <p:cNvSpPr>
            <a:spLocks noChangeArrowheads="1"/>
          </p:cNvSpPr>
          <p:nvPr/>
        </p:nvSpPr>
        <p:spPr bwMode="auto">
          <a:xfrm>
            <a:off x="990600" y="5691188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AU" sz="1800">
                <a:solidFill>
                  <a:srgbClr val="000000"/>
                </a:solidFill>
                <a:latin typeface="Arial Unicode MS" charset="0"/>
              </a:rPr>
              <a:t> </a:t>
            </a:r>
          </a:p>
        </p:txBody>
      </p:sp>
      <p:pic>
        <p:nvPicPr>
          <p:cNvPr id="51204" name="Picture 1035" descr="C:\Research\Presentations\SpearmanMedal2008\AG stim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3014663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1205" name="Object 2"/>
          <p:cNvGraphicFramePr>
            <a:graphicFrameLocks noChangeAspect="1"/>
          </p:cNvGraphicFramePr>
          <p:nvPr/>
        </p:nvGraphicFramePr>
        <p:xfrm>
          <a:off x="4865688" y="5162550"/>
          <a:ext cx="20637" cy="2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8" name="Bitmap Image" r:id="rId5" imgW="25400" imgH="25400" progId="Paint.Picture">
                  <p:embed/>
                </p:oleObj>
              </mc:Choice>
              <mc:Fallback>
                <p:oleObj name="Bitmap Image" r:id="rId5" imgW="25400" imgH="25400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5688" y="5162550"/>
                        <a:ext cx="20637" cy="2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06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295400"/>
            <a:ext cx="5048250" cy="180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1207" name="Object 2"/>
          <p:cNvGraphicFramePr>
            <a:graphicFrameLocks noChangeAspect="1"/>
          </p:cNvGraphicFramePr>
          <p:nvPr/>
        </p:nvGraphicFramePr>
        <p:xfrm>
          <a:off x="990600" y="3962400"/>
          <a:ext cx="7772400" cy="242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9" name="Bitmap Image" r:id="rId8" imgW="9161905" imgH="2857899" progId="Paint.Picture">
                  <p:embed/>
                </p:oleObj>
              </mc:Choice>
              <mc:Fallback>
                <p:oleObj name="Bitmap Image" r:id="rId8" imgW="9161905" imgH="2857899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962400"/>
                        <a:ext cx="7772400" cy="2424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4782F67B-C850-8E4C-B756-9A652DB2BAEC}" type="slidenum">
              <a:rPr lang="en-US" sz="1400" smtClean="0">
                <a:solidFill>
                  <a:srgbClr val="000000"/>
                </a:solidFill>
                <a:cs typeface="Times New Roman" charset="0"/>
              </a:rPr>
              <a:pPr>
                <a:defRPr/>
              </a:pPr>
              <a:t>14</a:t>
            </a:fld>
            <a:endParaRPr lang="en-US" sz="1400" smtClean="0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53250" name="Text Box 1028"/>
          <p:cNvSpPr txBox="1">
            <a:spLocks noChangeArrowheads="1"/>
          </p:cNvSpPr>
          <p:nvPr/>
        </p:nvSpPr>
        <p:spPr bwMode="auto">
          <a:xfrm>
            <a:off x="1524000" y="152400"/>
            <a:ext cx="640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2800" b="1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Anatomical Resolution</a:t>
            </a:r>
            <a:endParaRPr lang="en-AU" sz="2800" b="1">
              <a:solidFill>
                <a:srgbClr val="000000"/>
              </a:solidFill>
              <a:latin typeface="Arial Unicode MS" charset="0"/>
              <a:cs typeface="Times New Roman" charset="0"/>
            </a:endParaRPr>
          </a:p>
        </p:txBody>
      </p:sp>
      <p:sp>
        <p:nvSpPr>
          <p:cNvPr id="53251" name="Rectangle 1031"/>
          <p:cNvSpPr>
            <a:spLocks noChangeArrowheads="1"/>
          </p:cNvSpPr>
          <p:nvPr/>
        </p:nvSpPr>
        <p:spPr bwMode="auto">
          <a:xfrm>
            <a:off x="990600" y="5691188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AU" sz="1800">
                <a:solidFill>
                  <a:srgbClr val="000000"/>
                </a:solidFill>
                <a:latin typeface="Arial Unicode MS" charset="0"/>
              </a:rPr>
              <a:t> </a:t>
            </a:r>
          </a:p>
        </p:txBody>
      </p:sp>
      <p:sp>
        <p:nvSpPr>
          <p:cNvPr id="53252" name="Rectangle 1033"/>
          <p:cNvSpPr>
            <a:spLocks noChangeArrowheads="1"/>
          </p:cNvSpPr>
          <p:nvPr/>
        </p:nvSpPr>
        <p:spPr bwMode="auto">
          <a:xfrm>
            <a:off x="533400" y="2438400"/>
            <a:ext cx="77724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AU" sz="2000" u="sng">
                <a:solidFill>
                  <a:srgbClr val="000000"/>
                </a:solidFill>
                <a:latin typeface="Arial Unicode MS" charset="0"/>
              </a:rPr>
              <a:t>‘Functional focality’ can be inferred from the effects of TMS</a:t>
            </a:r>
          </a:p>
          <a:p>
            <a:endParaRPr lang="en-AU" sz="2000">
              <a:solidFill>
                <a:srgbClr val="000000"/>
              </a:solidFill>
              <a:latin typeface="Arial Unicode MS" charset="0"/>
            </a:endParaRPr>
          </a:p>
          <a:p>
            <a:r>
              <a:rPr lang="en-AU" sz="2000">
                <a:solidFill>
                  <a:srgbClr val="000000"/>
                </a:solidFill>
                <a:latin typeface="Arial Unicode MS" charset="0"/>
              </a:rPr>
              <a:t>e.g. motor cortex mapping, comparison of behavioural performance between adjacent brain regions</a:t>
            </a:r>
          </a:p>
        </p:txBody>
      </p:sp>
      <p:sp>
        <p:nvSpPr>
          <p:cNvPr id="53253" name="Rectangle 1034"/>
          <p:cNvSpPr>
            <a:spLocks noChangeArrowheads="1"/>
          </p:cNvSpPr>
          <p:nvPr/>
        </p:nvSpPr>
        <p:spPr bwMode="auto">
          <a:xfrm>
            <a:off x="228600" y="838200"/>
            <a:ext cx="84582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AU" sz="2000" u="sng">
                <a:solidFill>
                  <a:srgbClr val="000000"/>
                </a:solidFill>
                <a:latin typeface="Arial Unicode MS" charset="0"/>
              </a:rPr>
              <a:t>Conclusion</a:t>
            </a:r>
            <a:r>
              <a:rPr lang="en-AU" sz="2000">
                <a:solidFill>
                  <a:srgbClr val="000000"/>
                </a:solidFill>
                <a:latin typeface="Arial Unicode MS" charset="0"/>
              </a:rPr>
              <a:t>: </a:t>
            </a:r>
            <a:r>
              <a:rPr lang="en-AU" sz="1800">
                <a:solidFill>
                  <a:srgbClr val="000000"/>
                </a:solidFill>
                <a:latin typeface="Arial Unicode MS" charset="0"/>
              </a:rPr>
              <a:t>Physical principles provide only a very general indication of focality</a:t>
            </a:r>
          </a:p>
          <a:p>
            <a:endParaRPr lang="en-AU" sz="1800">
              <a:solidFill>
                <a:srgbClr val="000000"/>
              </a:solidFill>
              <a:latin typeface="Arial Unicode MS" charset="0"/>
            </a:endParaRPr>
          </a:p>
          <a:p>
            <a:pPr lvl="1">
              <a:buFont typeface="Wingdings" charset="0"/>
              <a:buChar char="Ø"/>
            </a:pPr>
            <a:r>
              <a:rPr lang="en-AU" sz="1800">
                <a:solidFill>
                  <a:srgbClr val="000000"/>
                </a:solidFill>
                <a:latin typeface="Arial Unicode MS" charset="0"/>
              </a:rPr>
              <a:t> TMS directly stimulates cortex only (max 2-3 cm depth)</a:t>
            </a:r>
          </a:p>
          <a:p>
            <a:pPr lvl="1">
              <a:buFont typeface="Wingdings" charset="0"/>
              <a:buChar char="Ø"/>
            </a:pPr>
            <a:r>
              <a:rPr lang="en-AU" sz="1800">
                <a:solidFill>
                  <a:srgbClr val="000000"/>
                </a:solidFill>
                <a:latin typeface="Arial Unicode MS" charset="0"/>
              </a:rPr>
              <a:t> It may directly stimulate (0.5) – (2.5)</a:t>
            </a:r>
            <a:r>
              <a:rPr lang="en-AU" sz="1800" baseline="30000">
                <a:solidFill>
                  <a:srgbClr val="000000"/>
                </a:solidFill>
                <a:latin typeface="Arial Unicode MS" charset="0"/>
              </a:rPr>
              <a:t>3 </a:t>
            </a:r>
            <a:r>
              <a:rPr lang="en-AU" sz="1800">
                <a:solidFill>
                  <a:srgbClr val="000000"/>
                </a:solidFill>
                <a:latin typeface="Arial Unicode MS" charset="0"/>
              </a:rPr>
              <a:t>cm of cortical tissue, depending on cytoarchitecture, coil size, coil shape, coil orientation, stimulation intensity</a:t>
            </a:r>
          </a:p>
        </p:txBody>
      </p:sp>
      <p:graphicFrame>
        <p:nvGraphicFramePr>
          <p:cNvPr id="53254" name="Object 2"/>
          <p:cNvGraphicFramePr>
            <a:graphicFrameLocks noChangeAspect="1"/>
          </p:cNvGraphicFramePr>
          <p:nvPr/>
        </p:nvGraphicFramePr>
        <p:xfrm>
          <a:off x="4524375" y="5170488"/>
          <a:ext cx="17463" cy="1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6" name="Bitmap Image" r:id="rId4" imgW="25400" imgH="25400" progId="Paint.Picture">
                  <p:embed/>
                </p:oleObj>
              </mc:Choice>
              <mc:Fallback>
                <p:oleObj name="Bitmap Image" r:id="rId4" imgW="25400" imgH="25400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75" y="5170488"/>
                        <a:ext cx="17463" cy="17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5" name="Object 2"/>
          <p:cNvGraphicFramePr>
            <a:graphicFrameLocks noChangeAspect="1"/>
          </p:cNvGraphicFramePr>
          <p:nvPr/>
        </p:nvGraphicFramePr>
        <p:xfrm>
          <a:off x="1981200" y="3733800"/>
          <a:ext cx="5105400" cy="289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7" name="Bitmap Image" r:id="rId6" imgW="7516274" imgH="4258269" progId="Paint.Picture">
                  <p:embed/>
                </p:oleObj>
              </mc:Choice>
              <mc:Fallback>
                <p:oleObj name="Bitmap Image" r:id="rId6" imgW="7516274" imgH="4258269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733800"/>
                        <a:ext cx="5105400" cy="289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73D0E72B-D502-F74C-9BB6-B0FD485B2EFA}" type="slidenum">
              <a:rPr lang="en-US" sz="1400" smtClean="0">
                <a:solidFill>
                  <a:srgbClr val="000000"/>
                </a:solidFill>
                <a:cs typeface="Times New Roman" charset="0"/>
              </a:rPr>
              <a:pPr>
                <a:defRPr/>
              </a:pPr>
              <a:t>15</a:t>
            </a:fld>
            <a:endParaRPr lang="en-US" sz="1400" smtClean="0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55298" name="Text Box 3"/>
          <p:cNvSpPr txBox="1">
            <a:spLocks noChangeArrowheads="1"/>
          </p:cNvSpPr>
          <p:nvPr/>
        </p:nvSpPr>
        <p:spPr bwMode="auto">
          <a:xfrm>
            <a:off x="1524000" y="152400"/>
            <a:ext cx="640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2800" b="1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Temporal Resolution</a:t>
            </a:r>
            <a:endParaRPr lang="en-AU" sz="2800" b="1">
              <a:solidFill>
                <a:srgbClr val="000000"/>
              </a:solidFill>
              <a:latin typeface="Arial Unicode MS" charset="0"/>
              <a:cs typeface="Times New Roman" charset="0"/>
            </a:endParaRPr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838200" y="838200"/>
            <a:ext cx="7026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buFont typeface="Wingdings" charset="0"/>
              <a:buChar char="§"/>
            </a:pPr>
            <a:r>
              <a:rPr lang="en-AU" sz="18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Depends how resolution is measured, how and where TMS is applied, and strength of the induced electric field</a:t>
            </a:r>
          </a:p>
        </p:txBody>
      </p:sp>
      <p:sp>
        <p:nvSpPr>
          <p:cNvPr id="55300" name="Text Box 6"/>
          <p:cNvSpPr txBox="1">
            <a:spLocks noChangeArrowheads="1"/>
          </p:cNvSpPr>
          <p:nvPr/>
        </p:nvSpPr>
        <p:spPr bwMode="auto">
          <a:xfrm>
            <a:off x="838200" y="1752600"/>
            <a:ext cx="7254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buFont typeface="Wingdings" charset="0"/>
              <a:buChar char="§"/>
            </a:pPr>
            <a:r>
              <a:rPr lang="en-AU" sz="18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EEG measurements suggest that brain activity induced by </a:t>
            </a:r>
            <a:r>
              <a:rPr lang="en-AU" sz="1800" u="sng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a single TMS pulse</a:t>
            </a:r>
            <a:r>
              <a:rPr lang="en-AU" sz="18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may be altered for up to 600 ms, both locally and remotely</a:t>
            </a:r>
          </a:p>
        </p:txBody>
      </p:sp>
      <p:graphicFrame>
        <p:nvGraphicFramePr>
          <p:cNvPr id="55301" name="Object 2"/>
          <p:cNvGraphicFramePr>
            <a:graphicFrameLocks noChangeAspect="1"/>
          </p:cNvGraphicFramePr>
          <p:nvPr/>
        </p:nvGraphicFramePr>
        <p:xfrm>
          <a:off x="1295400" y="2438400"/>
          <a:ext cx="5029200" cy="394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4" name="Bitmap Image" r:id="rId4" imgW="5009524" imgH="3723810" progId="Paint.Picture">
                  <p:embed/>
                </p:oleObj>
              </mc:Choice>
              <mc:Fallback>
                <p:oleObj name="Bitmap Image" r:id="rId4" imgW="5009524" imgH="3723810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438400"/>
                        <a:ext cx="5029200" cy="394970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Text Box 8"/>
          <p:cNvSpPr txBox="1">
            <a:spLocks noChangeArrowheads="1"/>
          </p:cNvSpPr>
          <p:nvPr/>
        </p:nvSpPr>
        <p:spPr bwMode="auto">
          <a:xfrm>
            <a:off x="6629400" y="3429000"/>
            <a:ext cx="2286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AU" sz="12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Figure from Izumi et al. (1997)</a:t>
            </a:r>
            <a:r>
              <a:rPr lang="en-AU" sz="1200" i="1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. Electro. Clin. Neuro., 103,</a:t>
            </a:r>
            <a:r>
              <a:rPr lang="en-AU" sz="12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319-322.</a:t>
            </a:r>
            <a:endParaRPr lang="en-AU" sz="1000" i="1">
              <a:solidFill>
                <a:srgbClr val="000000"/>
              </a:solidFill>
              <a:latin typeface="Arial Unicode MS" charset="0"/>
              <a:cs typeface="Times New Roman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BFB8CF67-DC23-5348-82A3-4E32793B8D98}" type="slidenum">
              <a:rPr lang="en-US" sz="1400" smtClean="0">
                <a:solidFill>
                  <a:srgbClr val="000000"/>
                </a:solidFill>
                <a:cs typeface="Times New Roman" charset="0"/>
              </a:rPr>
              <a:pPr>
                <a:defRPr/>
              </a:pPr>
              <a:t>16</a:t>
            </a:fld>
            <a:endParaRPr lang="en-US" sz="1400" smtClean="0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1524000" y="152400"/>
            <a:ext cx="640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2800" b="1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Temporal Resolution</a:t>
            </a:r>
            <a:endParaRPr lang="en-AU" sz="2800" b="1">
              <a:solidFill>
                <a:srgbClr val="000000"/>
              </a:solidFill>
              <a:latin typeface="Arial Unicode MS" charset="0"/>
              <a:cs typeface="Times New Roman" charset="0"/>
            </a:endParaRPr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685800" y="914400"/>
            <a:ext cx="7696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buFont typeface="Wingdings" charset="0"/>
              <a:buChar char="§"/>
            </a:pPr>
            <a:r>
              <a:rPr lang="en-AU" sz="18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But the temporal resolution of TMS with respect to behaviour is generally much finer (20-50ms bandwidth)</a:t>
            </a:r>
          </a:p>
        </p:txBody>
      </p:sp>
      <p:graphicFrame>
        <p:nvGraphicFramePr>
          <p:cNvPr id="57348" name="Object 2"/>
          <p:cNvGraphicFramePr>
            <a:graphicFrameLocks noChangeAspect="1"/>
          </p:cNvGraphicFramePr>
          <p:nvPr/>
        </p:nvGraphicFramePr>
        <p:xfrm>
          <a:off x="395288" y="2060575"/>
          <a:ext cx="2881312" cy="236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3" name="Bitmap Image" r:id="rId3" imgW="6066667" imgH="4971429" progId="Paint.Picture">
                  <p:embed/>
                </p:oleObj>
              </mc:Choice>
              <mc:Fallback>
                <p:oleObj name="Bitmap Image" r:id="rId3" imgW="6066667" imgH="4971429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060575"/>
                        <a:ext cx="2881312" cy="236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9" name="Object 3"/>
          <p:cNvGraphicFramePr>
            <a:graphicFrameLocks noChangeAspect="1"/>
          </p:cNvGraphicFramePr>
          <p:nvPr/>
        </p:nvGraphicFramePr>
        <p:xfrm>
          <a:off x="3810000" y="1676400"/>
          <a:ext cx="4114800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4" name="Bitmap Image" r:id="rId5" imgW="6601746" imgH="3514286" progId="Paint.Picture">
                  <p:embed/>
                </p:oleObj>
              </mc:Choice>
              <mc:Fallback>
                <p:oleObj name="Bitmap Image" r:id="rId5" imgW="6601746" imgH="3514286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676400"/>
                        <a:ext cx="4114800" cy="219075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0" name="Object 4"/>
          <p:cNvGraphicFramePr>
            <a:graphicFrameLocks noChangeAspect="1"/>
          </p:cNvGraphicFramePr>
          <p:nvPr/>
        </p:nvGraphicFramePr>
        <p:xfrm>
          <a:off x="3924300" y="4292600"/>
          <a:ext cx="3128963" cy="242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5" name="Bitmap Image" r:id="rId7" imgW="5191850" imgH="4019048" progId="Paint.Picture">
                  <p:embed/>
                </p:oleObj>
              </mc:Choice>
              <mc:Fallback>
                <p:oleObj name="Bitmap Image" r:id="rId7" imgW="5191850" imgH="4019048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4292600"/>
                        <a:ext cx="3128963" cy="242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1" name="Rectangle 1"/>
          <p:cNvSpPr>
            <a:spLocks noChangeArrowheads="1"/>
          </p:cNvSpPr>
          <p:nvPr/>
        </p:nvSpPr>
        <p:spPr bwMode="auto">
          <a:xfrm>
            <a:off x="395288" y="4581525"/>
            <a:ext cx="2965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pl-PL" sz="1200">
                <a:latin typeface="Arial" charset="0"/>
                <a:cs typeface="Arial" charset="0"/>
              </a:rPr>
              <a:t>Ashbridge et al. (1997). </a:t>
            </a:r>
            <a:r>
              <a:rPr lang="pl-PL" sz="1200" i="1">
                <a:latin typeface="Arial" charset="0"/>
                <a:cs typeface="Arial" charset="0"/>
              </a:rPr>
              <a:t>Neuropsychologia</a:t>
            </a:r>
            <a:r>
              <a:rPr lang="pl-PL" sz="1200">
                <a:latin typeface="Arial" charset="0"/>
                <a:cs typeface="Arial" charset="0"/>
              </a:rPr>
              <a:t>, 35(8): 1121-31.</a:t>
            </a:r>
            <a:endParaRPr lang="en-US" sz="1200">
              <a:latin typeface="Arial" charset="0"/>
              <a:cs typeface="Arial" charset="0"/>
            </a:endParaRPr>
          </a:p>
        </p:txBody>
      </p:sp>
      <p:sp>
        <p:nvSpPr>
          <p:cNvPr id="57352" name="Rectangle 2"/>
          <p:cNvSpPr>
            <a:spLocks noChangeArrowheads="1"/>
          </p:cNvSpPr>
          <p:nvPr/>
        </p:nvSpPr>
        <p:spPr bwMode="auto">
          <a:xfrm>
            <a:off x="3708400" y="3860800"/>
            <a:ext cx="45720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AU" sz="1200">
                <a:solidFill>
                  <a:srgbClr val="000000"/>
                </a:solidFill>
                <a:latin typeface="Arial" charset="0"/>
                <a:cs typeface="Arial" charset="0"/>
              </a:rPr>
              <a:t>Hamilton &amp; Pascual-Leone (1998). </a:t>
            </a:r>
            <a:r>
              <a:rPr lang="en-AU" sz="1200" i="1">
                <a:solidFill>
                  <a:srgbClr val="000000"/>
                </a:solidFill>
                <a:latin typeface="Arial" charset="0"/>
                <a:cs typeface="Arial" charset="0"/>
              </a:rPr>
              <a:t>TICS, 2,</a:t>
            </a:r>
            <a:r>
              <a:rPr lang="en-AU" sz="1200">
                <a:solidFill>
                  <a:srgbClr val="000000"/>
                </a:solidFill>
                <a:latin typeface="Arial" charset="0"/>
                <a:cs typeface="Arial" charset="0"/>
              </a:rPr>
              <a:t> 168-174.</a:t>
            </a:r>
          </a:p>
        </p:txBody>
      </p:sp>
      <p:sp>
        <p:nvSpPr>
          <p:cNvPr id="57353" name="Rectangle 10"/>
          <p:cNvSpPr>
            <a:spLocks noChangeArrowheads="1"/>
          </p:cNvSpPr>
          <p:nvPr/>
        </p:nvSpPr>
        <p:spPr bwMode="auto">
          <a:xfrm>
            <a:off x="6948488" y="5013325"/>
            <a:ext cx="19446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AU" sz="1200">
                <a:solidFill>
                  <a:srgbClr val="000000"/>
                </a:solidFill>
                <a:latin typeface="Arial" charset="0"/>
                <a:cs typeface="Arial" charset="0"/>
              </a:rPr>
              <a:t>Chambers et al. (2004). </a:t>
            </a:r>
            <a:r>
              <a:rPr lang="en-AU" sz="1200" i="1">
                <a:solidFill>
                  <a:srgbClr val="000000"/>
                </a:solidFill>
                <a:latin typeface="Arial" charset="0"/>
                <a:cs typeface="Arial" charset="0"/>
              </a:rPr>
              <a:t>Nat Neurosci.</a:t>
            </a:r>
            <a:r>
              <a:rPr lang="en-AU" sz="1200">
                <a:solidFill>
                  <a:srgbClr val="000000"/>
                </a:solidFill>
                <a:latin typeface="Arial" charset="0"/>
                <a:cs typeface="Arial" charset="0"/>
              </a:rPr>
              <a:t> 7(3):217-8.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C210B095-B9E2-D742-9D2C-07ECA8BF8FE4}" type="slidenum">
              <a:rPr lang="en-US" sz="1400" smtClean="0">
                <a:solidFill>
                  <a:srgbClr val="000000"/>
                </a:solidFill>
                <a:cs typeface="Times New Roman" charset="0"/>
              </a:rPr>
              <a:pPr>
                <a:defRPr/>
              </a:pPr>
              <a:t>17</a:t>
            </a:fld>
            <a:endParaRPr lang="en-US" sz="1400" smtClean="0">
              <a:solidFill>
                <a:srgbClr val="000000"/>
              </a:solidFill>
              <a:cs typeface="Times New Roman" charset="0"/>
            </a:endParaRPr>
          </a:p>
        </p:txBody>
      </p:sp>
      <p:pic>
        <p:nvPicPr>
          <p:cNvPr id="58370" name="Picture 3" descr="C:\Jason\Expts\TMS\nrn1000_073a_f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762000"/>
            <a:ext cx="5943600" cy="5229225"/>
          </a:xfrm>
          <a:prstGeom prst="rect">
            <a:avLst/>
          </a:prstGeom>
          <a:noFill/>
          <a:ln w="254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371" name="Text Box 4"/>
          <p:cNvSpPr txBox="1">
            <a:spLocks noChangeArrowheads="1"/>
          </p:cNvSpPr>
          <p:nvPr/>
        </p:nvSpPr>
        <p:spPr bwMode="auto">
          <a:xfrm>
            <a:off x="1524000" y="152400"/>
            <a:ext cx="640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2800" b="1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Technical Continuum of Techniques</a:t>
            </a:r>
            <a:endParaRPr lang="en-AU" sz="2800" b="1">
              <a:solidFill>
                <a:srgbClr val="000000"/>
              </a:solidFill>
              <a:latin typeface="Arial Unicode MS" charset="0"/>
              <a:cs typeface="Times New Roman" charset="0"/>
            </a:endParaRPr>
          </a:p>
        </p:txBody>
      </p:sp>
      <p:sp>
        <p:nvSpPr>
          <p:cNvPr id="58372" name="Text Box 5"/>
          <p:cNvSpPr txBox="1">
            <a:spLocks noChangeArrowheads="1"/>
          </p:cNvSpPr>
          <p:nvPr/>
        </p:nvSpPr>
        <p:spPr bwMode="auto">
          <a:xfrm>
            <a:off x="2119313" y="6076950"/>
            <a:ext cx="502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AU" sz="12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Figure from Walsh &amp; Cowey (2000). Transcranial magnetic stimulation and cognitive neuroscience. </a:t>
            </a:r>
            <a:r>
              <a:rPr lang="en-AU" sz="1200" i="1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Nat. Rev. Neurosci.</a:t>
            </a:r>
            <a:r>
              <a:rPr lang="en-AU" sz="12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, 1, 73-79.</a:t>
            </a:r>
            <a:endParaRPr lang="en-AU" sz="1000" i="1">
              <a:solidFill>
                <a:srgbClr val="000000"/>
              </a:solidFill>
              <a:latin typeface="Arial Unicode MS" charset="0"/>
              <a:cs typeface="Times New Roman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3200" b="1" dirty="0" smtClean="0">
                <a:latin typeface="Arial"/>
                <a:cs typeface="Arial"/>
              </a:rPr>
              <a:t>Neurophysiology</a:t>
            </a:r>
          </a:p>
        </p:txBody>
      </p:sp>
      <p:graphicFrame>
        <p:nvGraphicFramePr>
          <p:cNvPr id="60418" name="Object 6"/>
          <p:cNvGraphicFramePr>
            <a:graphicFrameLocks noChangeAspect="1"/>
          </p:cNvGraphicFramePr>
          <p:nvPr/>
        </p:nvGraphicFramePr>
        <p:xfrm>
          <a:off x="4140200" y="2133600"/>
          <a:ext cx="4652963" cy="237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3" name="Bitmap Image" r:id="rId3" imgW="6361905" imgH="3247619" progId="Paint.Picture">
                  <p:embed/>
                </p:oleObj>
              </mc:Choice>
              <mc:Fallback>
                <p:oleObj name="Bitmap Image" r:id="rId3" imgW="6361905" imgH="3247619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2133600"/>
                        <a:ext cx="4652963" cy="23749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419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052513"/>
            <a:ext cx="3744912" cy="541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Rectangle 3"/>
          <p:cNvSpPr>
            <a:spLocks noChangeArrowheads="1"/>
          </p:cNvSpPr>
          <p:nvPr/>
        </p:nvSpPr>
        <p:spPr bwMode="auto">
          <a:xfrm>
            <a:off x="4356100" y="4941888"/>
            <a:ext cx="4248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>
                <a:latin typeface="Arial" charset="0"/>
                <a:cs typeface="Arial" charset="0"/>
              </a:rPr>
              <a:t>Motor evoked potential (MEP)</a:t>
            </a:r>
          </a:p>
        </p:txBody>
      </p:sp>
      <p:sp>
        <p:nvSpPr>
          <p:cNvPr id="60421" name="Rectangle 4"/>
          <p:cNvSpPr>
            <a:spLocks noChangeArrowheads="1"/>
          </p:cNvSpPr>
          <p:nvPr/>
        </p:nvSpPr>
        <p:spPr bwMode="auto">
          <a:xfrm>
            <a:off x="4211638" y="5949950"/>
            <a:ext cx="4572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>
                <a:latin typeface="Arial" charset="0"/>
                <a:cs typeface="Arial" charset="0"/>
              </a:rPr>
              <a:t>Basis of TMS </a:t>
            </a:r>
            <a:r>
              <a:rPr lang="en-GB" u="sng">
                <a:latin typeface="Arial" charset="0"/>
                <a:cs typeface="Arial" charset="0"/>
              </a:rPr>
              <a:t>motor threshold</a:t>
            </a:r>
            <a:endParaRPr lang="en-US" u="sng"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1" name="Object 4"/>
          <p:cNvGraphicFramePr>
            <a:graphicFrameLocks noChangeAspect="1"/>
          </p:cNvGraphicFramePr>
          <p:nvPr/>
        </p:nvGraphicFramePr>
        <p:xfrm>
          <a:off x="323850" y="3429000"/>
          <a:ext cx="5616575" cy="273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6" name="Bitmap Image" r:id="rId3" imgW="7961905" imgH="3877216" progId="Paint.Picture">
                  <p:embed/>
                </p:oleObj>
              </mc:Choice>
              <mc:Fallback>
                <p:oleObj name="Bitmap Image" r:id="rId3" imgW="7961905" imgH="3877216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429000"/>
                        <a:ext cx="5616575" cy="2735263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2" name="Object 13"/>
          <p:cNvGraphicFramePr>
            <a:graphicFrameLocks noChangeAspect="1"/>
          </p:cNvGraphicFramePr>
          <p:nvPr/>
        </p:nvGraphicFramePr>
        <p:xfrm>
          <a:off x="539750" y="1125538"/>
          <a:ext cx="5257800" cy="202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7" name="Bitmap Image" r:id="rId5" imgW="10952381" imgH="4210638" progId="Paint.Picture">
                  <p:embed/>
                </p:oleObj>
              </mc:Choice>
              <mc:Fallback>
                <p:oleObj name="Bitmap Image" r:id="rId5" imgW="10952381" imgH="4210638" progId="Paint.Picture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125538"/>
                        <a:ext cx="5257800" cy="202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GB" sz="3200" b="1" dirty="0" smtClean="0">
                <a:latin typeface="Arial"/>
                <a:cs typeface="Arial"/>
              </a:rPr>
              <a:t>Neurophysiology</a:t>
            </a:r>
          </a:p>
        </p:txBody>
      </p:sp>
      <p:sp>
        <p:nvSpPr>
          <p:cNvPr id="61444" name="Rectangle 11"/>
          <p:cNvSpPr>
            <a:spLocks noChangeArrowheads="1"/>
          </p:cNvSpPr>
          <p:nvPr/>
        </p:nvSpPr>
        <p:spPr bwMode="auto">
          <a:xfrm>
            <a:off x="5795963" y="1916113"/>
            <a:ext cx="3348037" cy="1016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GB" sz="2000">
                <a:solidFill>
                  <a:schemeClr val="bg1"/>
                </a:solidFill>
                <a:latin typeface="DejaVu Sans Condensed" charset="0"/>
                <a:cs typeface="Times New Roman" charset="0"/>
              </a:rPr>
              <a:t> Short intracortical inhibition (</a:t>
            </a:r>
            <a:r>
              <a:rPr lang="en-GB" sz="2000" b="1">
                <a:solidFill>
                  <a:schemeClr val="bg1"/>
                </a:solidFill>
                <a:latin typeface="DejaVu Sans Condensed" charset="0"/>
                <a:cs typeface="Times New Roman" charset="0"/>
              </a:rPr>
              <a:t>SICI</a:t>
            </a:r>
            <a:r>
              <a:rPr lang="en-GB" sz="2000">
                <a:solidFill>
                  <a:schemeClr val="bg1"/>
                </a:solidFill>
                <a:latin typeface="DejaVu Sans Condensed" charset="0"/>
                <a:cs typeface="Times New Roman" charset="0"/>
              </a:rPr>
              <a:t>) and intracortical facilitation (</a:t>
            </a:r>
            <a:r>
              <a:rPr lang="en-GB" sz="2000" b="1">
                <a:solidFill>
                  <a:schemeClr val="bg1"/>
                </a:solidFill>
                <a:latin typeface="DejaVu Sans Condensed" charset="0"/>
                <a:cs typeface="Times New Roman" charset="0"/>
              </a:rPr>
              <a:t>ICF</a:t>
            </a:r>
            <a:r>
              <a:rPr lang="en-GB" sz="2000">
                <a:solidFill>
                  <a:schemeClr val="bg1"/>
                </a:solidFill>
                <a:latin typeface="DejaVu Sans Condensed" charset="0"/>
                <a:cs typeface="Times New Roman" charset="0"/>
              </a:rPr>
              <a:t>)</a:t>
            </a: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6011863" y="3500438"/>
            <a:ext cx="2959100" cy="280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GB" sz="1600" dirty="0">
                <a:solidFill>
                  <a:schemeClr val="tx2"/>
                </a:solidFill>
                <a:latin typeface="DejaVu Sans Condensed" charset="0"/>
                <a:cs typeface="Times New Roman" charset="0"/>
              </a:rPr>
              <a:t>SICI and ICF are </a:t>
            </a:r>
            <a:r>
              <a:rPr lang="en-GB" sz="1600" dirty="0" err="1">
                <a:solidFill>
                  <a:schemeClr val="tx2"/>
                </a:solidFill>
                <a:latin typeface="DejaVu Sans Condensed" charset="0"/>
                <a:cs typeface="Times New Roman" charset="0"/>
              </a:rPr>
              <a:t>intracortical</a:t>
            </a:r>
            <a:r>
              <a:rPr lang="en-GB" sz="1600" dirty="0">
                <a:solidFill>
                  <a:schemeClr val="tx2"/>
                </a:solidFill>
                <a:latin typeface="DejaVu Sans Condensed" charset="0"/>
                <a:cs typeface="Times New Roman" charset="0"/>
              </a:rPr>
              <a:t> physiological mechanisms revealed by paired-pulse stimulation</a:t>
            </a:r>
          </a:p>
          <a:p>
            <a:pPr>
              <a:defRPr/>
            </a:pPr>
            <a:endParaRPr lang="en-GB" sz="1600" dirty="0">
              <a:solidFill>
                <a:schemeClr val="tx2"/>
              </a:solidFill>
              <a:latin typeface="DejaVu Sans Condensed" charset="0"/>
              <a:cs typeface="Times New Roman" charset="0"/>
            </a:endParaRPr>
          </a:p>
          <a:p>
            <a:pPr>
              <a:defRPr/>
            </a:pPr>
            <a:r>
              <a:rPr lang="en-GB" sz="1600" dirty="0">
                <a:solidFill>
                  <a:schemeClr val="tx2"/>
                </a:solidFill>
                <a:latin typeface="DejaVu Sans Condensed" charset="0"/>
                <a:cs typeface="Times New Roman" charset="0"/>
              </a:rPr>
              <a:t>Initial conditioning pulse is too weak to cause descending spinal activity – yet still alters sensitivity of cortex to subsequent supra-threshold pulse</a:t>
            </a:r>
          </a:p>
        </p:txBody>
      </p:sp>
      <p:sp>
        <p:nvSpPr>
          <p:cNvPr id="2" name="Rectangle 1"/>
          <p:cNvSpPr/>
          <p:nvPr/>
        </p:nvSpPr>
        <p:spPr>
          <a:xfrm>
            <a:off x="1979712" y="6273224"/>
            <a:ext cx="54644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 smtClean="0">
                <a:solidFill>
                  <a:schemeClr val="tx2"/>
                </a:solidFill>
                <a:latin typeface="DejaVu Sans Condensed" charset="0"/>
                <a:cs typeface="Times New Roman" charset="0"/>
              </a:rPr>
              <a:t>SICI – linked to GABA</a:t>
            </a:r>
            <a:r>
              <a:rPr lang="en-GB" sz="1600" baseline="-25000" dirty="0" smtClean="0">
                <a:solidFill>
                  <a:schemeClr val="tx2"/>
                </a:solidFill>
                <a:latin typeface="DejaVu Sans Condensed" charset="0"/>
                <a:cs typeface="Times New Roman" charset="0"/>
              </a:rPr>
              <a:t>A</a:t>
            </a:r>
            <a:r>
              <a:rPr lang="en-GB" sz="1600" dirty="0" smtClean="0">
                <a:solidFill>
                  <a:schemeClr val="tx2"/>
                </a:solidFill>
                <a:latin typeface="DejaVu Sans Condensed" charset="0"/>
                <a:cs typeface="Times New Roman" charset="0"/>
              </a:rPr>
              <a:t> receptor mechanisms</a:t>
            </a:r>
          </a:p>
          <a:p>
            <a:r>
              <a:rPr lang="en-GB" sz="1600" dirty="0" smtClean="0">
                <a:solidFill>
                  <a:schemeClr val="tx2"/>
                </a:solidFill>
                <a:latin typeface="DejaVu Sans Condensed" charset="0"/>
                <a:cs typeface="Times New Roman" charset="0"/>
              </a:rPr>
              <a:t>ICF – linked to </a:t>
            </a:r>
            <a:r>
              <a:rPr lang="en-GB" sz="1600" dirty="0" err="1" smtClean="0">
                <a:solidFill>
                  <a:schemeClr val="tx2"/>
                </a:solidFill>
                <a:latin typeface="DejaVu Sans Condensed" charset="0"/>
                <a:cs typeface="Times New Roman" charset="0"/>
              </a:rPr>
              <a:t>glutamatergic</a:t>
            </a:r>
            <a:r>
              <a:rPr lang="en-GB" sz="1600" dirty="0" smtClean="0">
                <a:solidFill>
                  <a:schemeClr val="tx2"/>
                </a:solidFill>
                <a:latin typeface="DejaVu Sans Condensed" charset="0"/>
                <a:cs typeface="Times New Roman" charset="0"/>
              </a:rPr>
              <a:t> NMDA receptor mechanisms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2"/>
          <p:cNvSpPr txBox="1">
            <a:spLocks noChangeArrowheads="1"/>
          </p:cNvSpPr>
          <p:nvPr/>
        </p:nvSpPr>
        <p:spPr bwMode="auto">
          <a:xfrm>
            <a:off x="1524000" y="152400"/>
            <a:ext cx="640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AU" sz="2800" b="1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Logic of Neurostimulation</a:t>
            </a:r>
          </a:p>
        </p:txBody>
      </p:sp>
      <p:sp>
        <p:nvSpPr>
          <p:cNvPr id="19458" name="Text Box 3"/>
          <p:cNvSpPr txBox="1">
            <a:spLocks noChangeArrowheads="1"/>
          </p:cNvSpPr>
          <p:nvPr/>
        </p:nvSpPr>
        <p:spPr bwMode="auto">
          <a:xfrm>
            <a:off x="1279525" y="11842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AU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19459" name="Text Box 4"/>
          <p:cNvSpPr txBox="1">
            <a:spLocks noChangeArrowheads="1"/>
          </p:cNvSpPr>
          <p:nvPr/>
        </p:nvSpPr>
        <p:spPr bwMode="auto">
          <a:xfrm>
            <a:off x="609600" y="1066800"/>
            <a:ext cx="8077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AU" sz="20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Changes in behaviour that result from stimulation of brain activity can tell us about the causal role of that activity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4B04DBEA-BEAD-1D45-9198-82D4928BF5C8}" type="slidenum">
              <a:rPr lang="en-US" sz="1400" smtClean="0">
                <a:cs typeface="Times New Roman" charset="0"/>
              </a:rPr>
              <a:pPr>
                <a:defRPr/>
              </a:pPr>
              <a:t>2</a:t>
            </a:fld>
            <a:endParaRPr lang="en-US" sz="1400" smtClean="0">
              <a:cs typeface="Times New Roman" charset="0"/>
            </a:endParaRPr>
          </a:p>
        </p:txBody>
      </p:sp>
      <p:graphicFrame>
        <p:nvGraphicFramePr>
          <p:cNvPr id="14" name="Group 5"/>
          <p:cNvGraphicFramePr>
            <a:graphicFrameLocks noGrp="1"/>
          </p:cNvGraphicFramePr>
          <p:nvPr/>
        </p:nvGraphicFramePr>
        <p:xfrm>
          <a:off x="250825" y="2228850"/>
          <a:ext cx="7359650" cy="3802062"/>
        </p:xfrm>
        <a:graphic>
          <a:graphicData uri="http://schemas.openxmlformats.org/drawingml/2006/table">
            <a:tbl>
              <a:tblPr/>
              <a:tblGrid>
                <a:gridCol w="2232459"/>
                <a:gridCol w="1561388"/>
                <a:gridCol w="1658513"/>
                <a:gridCol w="1907290"/>
              </a:tblGrid>
              <a:tr h="5791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ahoma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L="91449" marR="91449" marT="45724" marB="45724" horzOverflow="overflow">
                    <a:lnL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Independent Variable</a:t>
                      </a:r>
                      <a:endParaRPr kumimoji="0" lang="en-AU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L="91449" marR="91449" marT="45724" marB="45724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Dependent Variable</a:t>
                      </a:r>
                      <a:endParaRPr kumimoji="0" lang="en-AU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L="91449" marR="91449" marT="45724" marB="45724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808080"/>
                            </a:outerShdw>
                          </a:effectLst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Inference</a:t>
                      </a:r>
                      <a:endParaRPr kumimoji="0" lang="en-AU" sz="16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808080"/>
                          </a:outerShdw>
                        </a:effectLst>
                        <a:latin typeface="Tahoma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L="91449" marR="91449" marT="45724" marB="45724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16114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charset="0"/>
                        <a:ea typeface="ＭＳ Ｐゴシック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charset="0"/>
                        <a:ea typeface="ＭＳ Ｐゴシック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Neuroimaging</a:t>
                      </a:r>
                      <a:endParaRPr kumimoji="0" lang="en-AU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L="91449" marR="91449" marT="45724" marB="45724" horzOverflow="overflow">
                    <a:lnL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Behaviour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L="91449" marR="91449" marT="45724" marB="45724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Brain activity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L="91449" marR="91449" marT="45724" marB="45724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Which brain activity is </a:t>
                      </a:r>
                      <a:r>
                        <a:rPr kumimoji="0" lang="en-GB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associated</a:t>
                      </a:r>
                      <a:r>
                        <a:rPr kumimoji="0" lang="en-GB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 with which behaviour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L="91449" marR="91449" marT="45724" marB="45724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16114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charset="0"/>
                        <a:ea typeface="ＭＳ Ｐゴシック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charset="0"/>
                        <a:ea typeface="ＭＳ Ｐゴシック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Neurostimulation</a:t>
                      </a:r>
                      <a:endParaRPr kumimoji="0" lang="en-AU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L="91449" marR="91449" marT="45724" marB="45724" horzOverflow="overflow">
                    <a:lnL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Brain activity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L="91449" marR="91449" marT="45724" marB="45724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Behaviour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L="91449" marR="91449" marT="45724" marB="45724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Which brain activity is </a:t>
                      </a: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necessary</a:t>
                      </a: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0"/>
                          <a:cs typeface="Times New Roman" charset="0"/>
                        </a:rPr>
                        <a:t> for which behaviour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ahoma" charset="0"/>
                        <a:ea typeface="ＭＳ Ｐゴシック" charset="0"/>
                        <a:cs typeface="Times New Roman" charset="0"/>
                      </a:endParaRPr>
                    </a:p>
                  </a:txBody>
                  <a:tcPr marL="91449" marR="91449" marT="45724" marB="45724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483" name="Object 2"/>
          <p:cNvGraphicFramePr>
            <a:graphicFrameLocks noChangeAspect="1"/>
          </p:cNvGraphicFramePr>
          <p:nvPr/>
        </p:nvGraphicFramePr>
        <p:xfrm>
          <a:off x="4165600" y="3124200"/>
          <a:ext cx="139065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5" name="Bitmap Image" r:id="rId4" imgW="1390844" imgH="1142857" progId="Paint.Picture">
                  <p:embed/>
                </p:oleObj>
              </mc:Choice>
              <mc:Fallback>
                <p:oleObj name="Bitmap Image" r:id="rId4" imgW="1390844" imgH="1142857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5600" y="3124200"/>
                        <a:ext cx="139065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4" name="Object 3"/>
          <p:cNvGraphicFramePr>
            <a:graphicFrameLocks noChangeAspect="1"/>
          </p:cNvGraphicFramePr>
          <p:nvPr/>
        </p:nvGraphicFramePr>
        <p:xfrm>
          <a:off x="2641600" y="3124200"/>
          <a:ext cx="1295400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6" name="Bitmap Image" r:id="rId6" imgW="5380952" imgH="4809524" progId="Paint.Picture">
                  <p:embed/>
                </p:oleObj>
              </mc:Choice>
              <mc:Fallback>
                <p:oleObj name="Bitmap Image" r:id="rId6" imgW="5380952" imgH="4809524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00" y="3124200"/>
                        <a:ext cx="1295400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5" name="Object 4"/>
          <p:cNvGraphicFramePr>
            <a:graphicFrameLocks noChangeAspect="1"/>
          </p:cNvGraphicFramePr>
          <p:nvPr/>
        </p:nvGraphicFramePr>
        <p:xfrm>
          <a:off x="2565400" y="4800600"/>
          <a:ext cx="139065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7" name="Bitmap Image" r:id="rId8" imgW="1390844" imgH="1142857" progId="Paint.Picture">
                  <p:embed/>
                </p:oleObj>
              </mc:Choice>
              <mc:Fallback>
                <p:oleObj name="Bitmap Image" r:id="rId8" imgW="1390844" imgH="1142857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4800600"/>
                        <a:ext cx="139065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6" name="Object 5"/>
          <p:cNvGraphicFramePr>
            <a:graphicFrameLocks noChangeAspect="1"/>
          </p:cNvGraphicFramePr>
          <p:nvPr/>
        </p:nvGraphicFramePr>
        <p:xfrm>
          <a:off x="4165600" y="4800600"/>
          <a:ext cx="1295400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8" name="Bitmap Image" r:id="rId9" imgW="5380952" imgH="4809524" progId="Paint.Picture">
                  <p:embed/>
                </p:oleObj>
              </mc:Choice>
              <mc:Fallback>
                <p:oleObj name="Bitmap Image" r:id="rId9" imgW="5380952" imgH="4809524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5600" y="4800600"/>
                        <a:ext cx="1295400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3" name="Group 1043"/>
          <p:cNvGrpSpPr>
            <a:grpSpLocks/>
          </p:cNvGrpSpPr>
          <p:nvPr/>
        </p:nvGrpSpPr>
        <p:grpSpPr bwMode="auto">
          <a:xfrm>
            <a:off x="344488" y="2960688"/>
            <a:ext cx="2635250" cy="3714750"/>
            <a:chOff x="2508" y="1908"/>
            <a:chExt cx="1660" cy="2340"/>
          </a:xfrm>
        </p:grpSpPr>
        <p:pic>
          <p:nvPicPr>
            <p:cNvPr id="28687" name="Picture 104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8" y="1908"/>
              <a:ext cx="1660" cy="2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8" name="Text Box 1045"/>
            <p:cNvSpPr txBox="1">
              <a:spLocks noChangeArrowheads="1"/>
            </p:cNvSpPr>
            <p:nvPr/>
          </p:nvSpPr>
          <p:spPr bwMode="auto">
            <a:xfrm>
              <a:off x="2562" y="3971"/>
              <a:ext cx="111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chemeClr val="bg1"/>
                  </a:solidFill>
                  <a:latin typeface="Garamond" charset="0"/>
                </a:rPr>
                <a:t>Thompson, 1910</a:t>
              </a:r>
            </a:p>
          </p:txBody>
        </p:sp>
      </p:grpSp>
      <p:grpSp>
        <p:nvGrpSpPr>
          <p:cNvPr id="28674" name="Group 1052"/>
          <p:cNvGrpSpPr>
            <a:grpSpLocks/>
          </p:cNvGrpSpPr>
          <p:nvPr/>
        </p:nvGrpSpPr>
        <p:grpSpPr bwMode="auto">
          <a:xfrm>
            <a:off x="3217863" y="2841625"/>
            <a:ext cx="2020887" cy="3924300"/>
            <a:chOff x="2027" y="1790"/>
            <a:chExt cx="1273" cy="2472"/>
          </a:xfrm>
        </p:grpSpPr>
        <p:pic>
          <p:nvPicPr>
            <p:cNvPr id="28685" name="Picture 104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7" y="1790"/>
              <a:ext cx="1273" cy="2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6" name="Text Box 1047"/>
            <p:cNvSpPr txBox="1">
              <a:spLocks noChangeArrowheads="1"/>
            </p:cNvSpPr>
            <p:nvPr/>
          </p:nvSpPr>
          <p:spPr bwMode="auto">
            <a:xfrm>
              <a:off x="2088" y="3858"/>
              <a:ext cx="98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latin typeface="Garamond" charset="0"/>
                </a:rPr>
                <a:t>Magnusson &amp;</a:t>
              </a:r>
            </a:p>
            <a:p>
              <a:r>
                <a:rPr lang="en-US" sz="1800" b="1">
                  <a:latin typeface="Garamond" charset="0"/>
                </a:rPr>
                <a:t>Stevens, 1911</a:t>
              </a:r>
            </a:p>
          </p:txBody>
        </p:sp>
      </p:grpSp>
      <p:grpSp>
        <p:nvGrpSpPr>
          <p:cNvPr id="28675" name="Group 1053"/>
          <p:cNvGrpSpPr>
            <a:grpSpLocks/>
          </p:cNvGrpSpPr>
          <p:nvPr/>
        </p:nvGrpSpPr>
        <p:grpSpPr bwMode="auto">
          <a:xfrm>
            <a:off x="6129338" y="3633788"/>
            <a:ext cx="2070100" cy="3208337"/>
            <a:chOff x="3861" y="2289"/>
            <a:chExt cx="1304" cy="2021"/>
          </a:xfrm>
        </p:grpSpPr>
        <p:pic>
          <p:nvPicPr>
            <p:cNvPr id="28683" name="Picture 104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1" y="2289"/>
              <a:ext cx="1304" cy="1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4" name="Text Box 1049"/>
            <p:cNvSpPr txBox="1">
              <a:spLocks noChangeArrowheads="1"/>
            </p:cNvSpPr>
            <p:nvPr/>
          </p:nvSpPr>
          <p:spPr bwMode="auto">
            <a:xfrm>
              <a:off x="4089" y="4079"/>
              <a:ext cx="86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latin typeface="Garamond" charset="0"/>
                </a:rPr>
                <a:t>Barker, 1985</a:t>
              </a:r>
            </a:p>
          </p:txBody>
        </p:sp>
      </p:grpSp>
      <p:grpSp>
        <p:nvGrpSpPr>
          <p:cNvPr id="28676" name="Group 1051"/>
          <p:cNvGrpSpPr>
            <a:grpSpLocks/>
          </p:cNvGrpSpPr>
          <p:nvPr/>
        </p:nvGrpSpPr>
        <p:grpSpPr bwMode="auto">
          <a:xfrm>
            <a:off x="533400" y="0"/>
            <a:ext cx="8626475" cy="3413125"/>
            <a:chOff x="297" y="54"/>
            <a:chExt cx="5434" cy="2150"/>
          </a:xfrm>
        </p:grpSpPr>
        <p:pic>
          <p:nvPicPr>
            <p:cNvPr id="28678" name="Picture 103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" y="54"/>
              <a:ext cx="1323" cy="1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79" name="Rectangle 1039"/>
            <p:cNvSpPr>
              <a:spLocks noChangeArrowheads="1"/>
            </p:cNvSpPr>
            <p:nvPr/>
          </p:nvSpPr>
          <p:spPr bwMode="auto">
            <a:xfrm>
              <a:off x="468" y="1615"/>
              <a:ext cx="10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2000" b="1">
                  <a:latin typeface="Garamond" charset="0"/>
                </a:rPr>
                <a:t>Faraday, 1831</a:t>
              </a:r>
            </a:p>
          </p:txBody>
        </p:sp>
        <p:pic>
          <p:nvPicPr>
            <p:cNvPr id="28680" name="Picture 104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9" y="116"/>
              <a:ext cx="2352" cy="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1" name="Rectangle 1042"/>
            <p:cNvSpPr>
              <a:spLocks noChangeArrowheads="1"/>
            </p:cNvSpPr>
            <p:nvPr/>
          </p:nvSpPr>
          <p:spPr bwMode="auto">
            <a:xfrm>
              <a:off x="3859" y="1973"/>
              <a:ext cx="163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800" b="1">
                  <a:latin typeface="Garamond" charset="0"/>
                </a:rPr>
                <a:t>Arsenne d’Arsonval, 1896</a:t>
              </a:r>
              <a:endParaRPr lang="en-GB" sz="1800" b="1">
                <a:latin typeface="Garamond" charset="0"/>
              </a:endParaRPr>
            </a:p>
          </p:txBody>
        </p:sp>
        <p:sp>
          <p:nvSpPr>
            <p:cNvPr id="28682" name="Text Box 1050"/>
            <p:cNvSpPr txBox="1">
              <a:spLocks noChangeArrowheads="1"/>
            </p:cNvSpPr>
            <p:nvPr/>
          </p:nvSpPr>
          <p:spPr bwMode="auto">
            <a:xfrm>
              <a:off x="1667" y="997"/>
              <a:ext cx="1633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it-IT" sz="2800">
                  <a:latin typeface="Garamond" charset="0"/>
                </a:rPr>
                <a:t>Electromagnetic induction</a:t>
              </a:r>
            </a:p>
          </p:txBody>
        </p:sp>
      </p:grpSp>
      <p:sp>
        <p:nvSpPr>
          <p:cNvPr id="28677" name="Text Box 1027"/>
          <p:cNvSpPr txBox="1">
            <a:spLocks noChangeArrowheads="1"/>
          </p:cNvSpPr>
          <p:nvPr/>
        </p:nvSpPr>
        <p:spPr bwMode="auto">
          <a:xfrm>
            <a:off x="3059832" y="0"/>
            <a:ext cx="1633781" cy="6463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AU" sz="3600" b="1" dirty="0" smtClean="0">
                <a:latin typeface="Arial Unicode MS" charset="0"/>
              </a:rPr>
              <a:t>History</a:t>
            </a:r>
            <a:endParaRPr lang="en-AU" sz="3600" b="1" dirty="0">
              <a:latin typeface="Arial Unicode MS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942AA5FD-9E9C-F243-9072-6BAB4998F514}" type="slidenum">
              <a:rPr lang="en-US" sz="1400" smtClean="0">
                <a:cs typeface="Times New Roman" charset="0"/>
              </a:rPr>
              <a:pPr>
                <a:defRPr/>
              </a:pPr>
              <a:t>4</a:t>
            </a:fld>
            <a:endParaRPr lang="en-US" sz="1400" smtClean="0">
              <a:cs typeface="Times New Roman" charset="0"/>
            </a:endParaRPr>
          </a:p>
        </p:txBody>
      </p:sp>
      <p:sp>
        <p:nvSpPr>
          <p:cNvPr id="29698" name="Line 4"/>
          <p:cNvSpPr>
            <a:spLocks noChangeShapeType="1"/>
          </p:cNvSpPr>
          <p:nvPr/>
        </p:nvSpPr>
        <p:spPr bwMode="auto">
          <a:xfrm>
            <a:off x="838200" y="2057400"/>
            <a:ext cx="188595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9" name="Line 5"/>
          <p:cNvSpPr>
            <a:spLocks noChangeShapeType="1"/>
          </p:cNvSpPr>
          <p:nvPr/>
        </p:nvSpPr>
        <p:spPr bwMode="auto">
          <a:xfrm>
            <a:off x="838200" y="5859463"/>
            <a:ext cx="188595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0" name="Line 6"/>
          <p:cNvSpPr>
            <a:spLocks noChangeShapeType="1"/>
          </p:cNvSpPr>
          <p:nvPr/>
        </p:nvSpPr>
        <p:spPr bwMode="auto">
          <a:xfrm>
            <a:off x="838200" y="2057400"/>
            <a:ext cx="0" cy="57943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1" name="Line 7"/>
          <p:cNvSpPr>
            <a:spLocks noChangeShapeType="1"/>
          </p:cNvSpPr>
          <p:nvPr/>
        </p:nvSpPr>
        <p:spPr bwMode="auto">
          <a:xfrm>
            <a:off x="838200" y="2636838"/>
            <a:ext cx="0" cy="1611312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2" name="Line 8"/>
          <p:cNvSpPr>
            <a:spLocks noChangeShapeType="1"/>
          </p:cNvSpPr>
          <p:nvPr/>
        </p:nvSpPr>
        <p:spPr bwMode="auto">
          <a:xfrm>
            <a:off x="838200" y="4248150"/>
            <a:ext cx="0" cy="1611313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1515" name="Eva_Does_SpeechArrest.mpg" descr="/Research/Teaching/Neuroimaging_Lecture_2010/Dec2011/Eva_Does_SpeechArrest.mpg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7010400" cy="5257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4" name="Text Box 6"/>
          <p:cNvSpPr txBox="1">
            <a:spLocks noChangeArrowheads="1"/>
          </p:cNvSpPr>
          <p:nvPr/>
        </p:nvSpPr>
        <p:spPr bwMode="auto">
          <a:xfrm>
            <a:off x="1073150" y="125413"/>
            <a:ext cx="7137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AU" sz="36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Transcranial Magnetic Stimulation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5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5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51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151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1026"/>
          <p:cNvSpPr txBox="1">
            <a:spLocks noChangeArrowheads="1"/>
          </p:cNvSpPr>
          <p:nvPr/>
        </p:nvSpPr>
        <p:spPr bwMode="auto">
          <a:xfrm>
            <a:off x="1524000" y="152400"/>
            <a:ext cx="640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2800" b="1">
                <a:latin typeface="Arial Unicode MS" charset="0"/>
                <a:cs typeface="Times New Roman" charset="0"/>
              </a:rPr>
              <a:t>Physics of TMS</a:t>
            </a:r>
            <a:endParaRPr lang="en-AU" sz="2800" b="1">
              <a:latin typeface="Arial Unicode MS" charset="0"/>
              <a:cs typeface="Times New Roman" charset="0"/>
            </a:endParaRPr>
          </a:p>
        </p:txBody>
      </p:sp>
      <p:sp>
        <p:nvSpPr>
          <p:cNvPr id="32770" name="Text Box 1028"/>
          <p:cNvSpPr txBox="1">
            <a:spLocks noChangeArrowheads="1"/>
          </p:cNvSpPr>
          <p:nvPr/>
        </p:nvSpPr>
        <p:spPr bwMode="auto">
          <a:xfrm>
            <a:off x="762000" y="142081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endParaRPr lang="en-AU">
              <a:cs typeface="Times New Roman" charset="0"/>
            </a:endParaRPr>
          </a:p>
        </p:txBody>
      </p:sp>
      <p:sp>
        <p:nvSpPr>
          <p:cNvPr id="32771" name="Text Box 1029"/>
          <p:cNvSpPr txBox="1">
            <a:spLocks noChangeArrowheads="1"/>
          </p:cNvSpPr>
          <p:nvPr/>
        </p:nvSpPr>
        <p:spPr bwMode="auto">
          <a:xfrm>
            <a:off x="609600" y="838200"/>
            <a:ext cx="792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charset="0"/>
              <a:buChar char="Ø"/>
            </a:pPr>
            <a:r>
              <a:rPr lang="en-AU" sz="2000">
                <a:latin typeface="Arial Unicode MS" charset="0"/>
                <a:cs typeface="Times New Roman" charset="0"/>
              </a:rPr>
              <a:t> TMS exploits Faraday’s law of </a:t>
            </a:r>
            <a:r>
              <a:rPr lang="en-AU" sz="2000" b="1">
                <a:latin typeface="Arial Unicode MS" charset="0"/>
                <a:cs typeface="Times New Roman" charset="0"/>
              </a:rPr>
              <a:t>electromagnetic induction</a:t>
            </a:r>
          </a:p>
        </p:txBody>
      </p:sp>
      <p:sp>
        <p:nvSpPr>
          <p:cNvPr id="32772" name="Rectangle 8"/>
          <p:cNvSpPr>
            <a:spLocks noChangeArrowheads="1"/>
          </p:cNvSpPr>
          <p:nvPr/>
        </p:nvSpPr>
        <p:spPr bwMode="auto">
          <a:xfrm>
            <a:off x="323850" y="5434013"/>
            <a:ext cx="8640763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charset="0"/>
              <a:buChar char="Ø"/>
            </a:pPr>
            <a:r>
              <a:rPr lang="en-AU" sz="1600">
                <a:latin typeface="Arial Unicode MS" charset="0"/>
              </a:rPr>
              <a:t> TMS activates neurons </a:t>
            </a:r>
          </a:p>
          <a:p>
            <a:pPr>
              <a:spcBef>
                <a:spcPct val="50000"/>
              </a:spcBef>
              <a:buFont typeface="Wingdings" charset="0"/>
              <a:buChar char="Ø"/>
            </a:pPr>
            <a:r>
              <a:rPr lang="en-AU" sz="1600">
                <a:latin typeface="Arial Unicode MS" charset="0"/>
              </a:rPr>
              <a:t> it can suppress/enhance perception, elicit phosphenes, alter cortical excitability; useful tool for studying localization of brain function and neural connectivity </a:t>
            </a:r>
          </a:p>
          <a:p>
            <a:pPr>
              <a:spcBef>
                <a:spcPct val="50000"/>
              </a:spcBef>
              <a:buFont typeface="Wingdings" charset="0"/>
              <a:buChar char="Ø"/>
            </a:pPr>
            <a:r>
              <a:rPr lang="en-AU" sz="1600">
                <a:latin typeface="Arial Unicode MS" charset="0"/>
              </a:rPr>
              <a:t> also has clinical applications: treatment of depression, epilepsy, migraine, tinnitus</a:t>
            </a:r>
          </a:p>
        </p:txBody>
      </p:sp>
      <p:pic>
        <p:nvPicPr>
          <p:cNvPr id="32773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41500"/>
            <a:ext cx="8658225" cy="352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Rectangle 1"/>
          <p:cNvSpPr>
            <a:spLocks noChangeArrowheads="1"/>
          </p:cNvSpPr>
          <p:nvPr/>
        </p:nvSpPr>
        <p:spPr bwMode="auto">
          <a:xfrm>
            <a:off x="323850" y="1201738"/>
            <a:ext cx="86407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 i="1">
                <a:latin typeface="Arial" charset="0"/>
                <a:cs typeface="Arial" charset="0"/>
              </a:rPr>
              <a:t>A time-varying magnetic field induces an electric field, which in turn drives currents in any nearby conductive material</a:t>
            </a:r>
          </a:p>
        </p:txBody>
      </p:sp>
      <p:sp>
        <p:nvSpPr>
          <p:cNvPr id="32775" name="Rectangle 3"/>
          <p:cNvSpPr>
            <a:spLocks noChangeArrowheads="1"/>
          </p:cNvSpPr>
          <p:nvPr/>
        </p:nvSpPr>
        <p:spPr bwMode="auto">
          <a:xfrm>
            <a:off x="4716463" y="5229225"/>
            <a:ext cx="42211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AU" sz="1600" i="1">
                <a:latin typeface="Arial Unicode MS" charset="0"/>
              </a:rPr>
              <a:t>Wagner et al. (2009) Cortex, 45, 1025-1034 </a:t>
            </a:r>
            <a:endParaRPr lang="en-US" sz="1600" i="1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9A36E80F-9AC3-B443-AACF-9ABD72652B70}" type="slidenum">
              <a:rPr lang="en-US" sz="1400" smtClean="0">
                <a:solidFill>
                  <a:srgbClr val="000000"/>
                </a:solidFill>
                <a:cs typeface="Times New Roman" charset="0"/>
              </a:rPr>
              <a:pPr>
                <a:defRPr/>
              </a:pPr>
              <a:t>6</a:t>
            </a:fld>
            <a:endParaRPr lang="en-US" sz="1400" smtClean="0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34818" name="Text Box 4"/>
          <p:cNvSpPr txBox="1">
            <a:spLocks noChangeArrowheads="1"/>
          </p:cNvSpPr>
          <p:nvPr/>
        </p:nvSpPr>
        <p:spPr bwMode="auto">
          <a:xfrm>
            <a:off x="1524000" y="152400"/>
            <a:ext cx="640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2800" b="1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Anatomical Resolution</a:t>
            </a:r>
            <a:endParaRPr lang="en-AU" sz="2800" b="1">
              <a:solidFill>
                <a:srgbClr val="000000"/>
              </a:solidFill>
              <a:latin typeface="Arial Unicode MS" charset="0"/>
              <a:cs typeface="Times New Roman" charset="0"/>
            </a:endParaRPr>
          </a:p>
        </p:txBody>
      </p:sp>
      <p:sp>
        <p:nvSpPr>
          <p:cNvPr id="34819" name="Text Box 5"/>
          <p:cNvSpPr txBox="1">
            <a:spLocks noChangeArrowheads="1"/>
          </p:cNvSpPr>
          <p:nvPr/>
        </p:nvSpPr>
        <p:spPr bwMode="auto">
          <a:xfrm>
            <a:off x="914400" y="990600"/>
            <a:ext cx="800100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GB" sz="20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Difficult and frequently-asked question</a:t>
            </a:r>
          </a:p>
          <a:p>
            <a:pPr lvl="1" eaLnBrk="1" hangingPunct="1">
              <a:buFontTx/>
              <a:buChar char="•"/>
            </a:pPr>
            <a:r>
              <a:rPr lang="en-GB" sz="16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the brain is a complex and non-uniform conductor</a:t>
            </a:r>
          </a:p>
          <a:p>
            <a:pPr eaLnBrk="1" hangingPunct="1">
              <a:buFontTx/>
              <a:buChar char="•"/>
            </a:pPr>
            <a:endParaRPr lang="en-GB" sz="2000">
              <a:solidFill>
                <a:srgbClr val="000000"/>
              </a:solidFill>
              <a:latin typeface="Arial Unicode MS" charset="0"/>
              <a:cs typeface="Times New Roman" charset="0"/>
            </a:endParaRPr>
          </a:p>
          <a:p>
            <a:pPr eaLnBrk="1" hangingPunct="1">
              <a:buFontTx/>
              <a:buChar char="•"/>
            </a:pPr>
            <a:r>
              <a:rPr lang="en-GB" sz="20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Anatomical resolution can be assessed locally and remotely</a:t>
            </a:r>
          </a:p>
          <a:p>
            <a:pPr lvl="1" eaLnBrk="1" hangingPunct="1">
              <a:buFontTx/>
              <a:buChar char="•"/>
            </a:pPr>
            <a:r>
              <a:rPr lang="en-AU" sz="20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</a:t>
            </a:r>
            <a:r>
              <a:rPr lang="en-AU" sz="2000" u="sng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Local</a:t>
            </a:r>
            <a:r>
              <a:rPr lang="en-AU" sz="20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effects</a:t>
            </a:r>
          </a:p>
          <a:p>
            <a:pPr lvl="2" eaLnBrk="1" hangingPunct="1">
              <a:buFontTx/>
              <a:buChar char="•"/>
            </a:pPr>
            <a:r>
              <a:rPr lang="en-AU" sz="16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beneath the centre of the TMS coil</a:t>
            </a:r>
          </a:p>
          <a:p>
            <a:pPr lvl="2" eaLnBrk="1" hangingPunct="1">
              <a:buFontTx/>
              <a:buChar char="•"/>
            </a:pPr>
            <a:r>
              <a:rPr lang="en-AU" sz="16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3D Gaussian function describing likelihood of the induced electric field directly activating a neuron</a:t>
            </a:r>
          </a:p>
        </p:txBody>
      </p:sp>
      <p:sp>
        <p:nvSpPr>
          <p:cNvPr id="34820" name="Text Box 7"/>
          <p:cNvSpPr txBox="1">
            <a:spLocks noChangeArrowheads="1"/>
          </p:cNvSpPr>
          <p:nvPr/>
        </p:nvSpPr>
        <p:spPr bwMode="auto">
          <a:xfrm>
            <a:off x="990600" y="4648200"/>
            <a:ext cx="800100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GB" sz="18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Influenced by several interactive parameters:</a:t>
            </a:r>
          </a:p>
          <a:p>
            <a:pPr lvl="1" eaLnBrk="1" hangingPunct="1">
              <a:buFontTx/>
              <a:buChar char="•"/>
            </a:pPr>
            <a:r>
              <a:rPr lang="en-AU" sz="18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Coil shape</a:t>
            </a:r>
          </a:p>
          <a:p>
            <a:pPr lvl="1" eaLnBrk="1" hangingPunct="1">
              <a:buFontTx/>
              <a:buChar char="•"/>
            </a:pPr>
            <a:r>
              <a:rPr lang="en-AU" sz="18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Coil size</a:t>
            </a:r>
          </a:p>
          <a:p>
            <a:pPr lvl="1" eaLnBrk="1" hangingPunct="1">
              <a:buFontTx/>
              <a:buChar char="•"/>
            </a:pPr>
            <a:r>
              <a:rPr lang="en-AU" sz="18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Coil orientation and direction of current flow</a:t>
            </a:r>
          </a:p>
          <a:p>
            <a:pPr lvl="1" eaLnBrk="1" hangingPunct="1">
              <a:buFontTx/>
              <a:buChar char="•"/>
            </a:pPr>
            <a:r>
              <a:rPr lang="en-AU" sz="18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Output Intensity (magnetic flux density in Tesla)</a:t>
            </a:r>
          </a:p>
        </p:txBody>
      </p:sp>
      <p:pic>
        <p:nvPicPr>
          <p:cNvPr id="34821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262313"/>
            <a:ext cx="2133600" cy="137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262313"/>
            <a:ext cx="2286000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389FBB54-8CFD-324A-8892-D98B07F42687}" type="slidenum">
              <a:rPr lang="en-US" sz="1400" smtClean="0">
                <a:solidFill>
                  <a:srgbClr val="000000"/>
                </a:solidFill>
                <a:cs typeface="Times New Roman" charset="0"/>
              </a:rPr>
              <a:pPr>
                <a:defRPr/>
              </a:pPr>
              <a:t>7</a:t>
            </a:fld>
            <a:endParaRPr lang="en-US" sz="1400" smtClean="0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36866" name="Text Box 3"/>
          <p:cNvSpPr txBox="1">
            <a:spLocks noChangeArrowheads="1"/>
          </p:cNvSpPr>
          <p:nvPr/>
        </p:nvSpPr>
        <p:spPr bwMode="auto">
          <a:xfrm>
            <a:off x="1524000" y="152400"/>
            <a:ext cx="6400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2800" b="1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Anatomical Resolution</a:t>
            </a:r>
            <a:endParaRPr lang="en-AU" sz="2800" b="1">
              <a:solidFill>
                <a:srgbClr val="000000"/>
              </a:solidFill>
              <a:latin typeface="Arial Unicode MS" charset="0"/>
              <a:cs typeface="Times New Roman" charset="0"/>
            </a:endParaRPr>
          </a:p>
        </p:txBody>
      </p:sp>
      <p:sp>
        <p:nvSpPr>
          <p:cNvPr id="36867" name="Text Box 6"/>
          <p:cNvSpPr txBox="1">
            <a:spLocks noChangeArrowheads="1"/>
          </p:cNvSpPr>
          <p:nvPr/>
        </p:nvSpPr>
        <p:spPr bwMode="auto">
          <a:xfrm>
            <a:off x="685800" y="685800"/>
            <a:ext cx="7391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GB" sz="20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</a:t>
            </a:r>
            <a:r>
              <a:rPr lang="en-GB" sz="2000" u="sng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Coil shape</a:t>
            </a:r>
            <a:r>
              <a:rPr lang="en-GB" sz="20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: </a:t>
            </a:r>
            <a:r>
              <a:rPr lang="en-GB" sz="18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determines shape of induced electric field</a:t>
            </a:r>
          </a:p>
        </p:txBody>
      </p:sp>
      <p:graphicFrame>
        <p:nvGraphicFramePr>
          <p:cNvPr id="36868" name="Object 2"/>
          <p:cNvGraphicFramePr>
            <a:graphicFrameLocks noChangeAspect="1"/>
          </p:cNvGraphicFramePr>
          <p:nvPr/>
        </p:nvGraphicFramePr>
        <p:xfrm>
          <a:off x="914400" y="1295400"/>
          <a:ext cx="22860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1" name="Bitmap Image" r:id="rId4" imgW="2742857" imgH="1704762" progId="Paint.Picture">
                  <p:embed/>
                </p:oleObj>
              </mc:Choice>
              <mc:Fallback>
                <p:oleObj name="Bitmap Image" r:id="rId4" imgW="2742857" imgH="1704762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95400"/>
                        <a:ext cx="22860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9" name="Object 3"/>
          <p:cNvGraphicFramePr>
            <a:graphicFrameLocks noChangeAspect="1"/>
          </p:cNvGraphicFramePr>
          <p:nvPr/>
        </p:nvGraphicFramePr>
        <p:xfrm>
          <a:off x="3886200" y="1219200"/>
          <a:ext cx="2563813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2" name="Bitmap Image" r:id="rId6" imgW="2600000" imgH="5257143" progId="Paint.Picture">
                  <p:embed/>
                </p:oleObj>
              </mc:Choice>
              <mc:Fallback>
                <p:oleObj name="Bitmap Image" r:id="rId6" imgW="2600000" imgH="5257143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219200"/>
                        <a:ext cx="2563813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0" name="Object 4"/>
          <p:cNvGraphicFramePr>
            <a:graphicFrameLocks noChangeAspect="1"/>
          </p:cNvGraphicFramePr>
          <p:nvPr/>
        </p:nvGraphicFramePr>
        <p:xfrm>
          <a:off x="2154238" y="3683000"/>
          <a:ext cx="23812" cy="23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3" name="Bitmap Image" r:id="rId8" imgW="25400" imgH="25400" progId="Paint.Picture">
                  <p:embed/>
                </p:oleObj>
              </mc:Choice>
              <mc:Fallback>
                <p:oleObj name="Bitmap Image" r:id="rId8" imgW="25400" imgH="25400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4238" y="3683000"/>
                        <a:ext cx="23812" cy="23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1" name="Text Box 20"/>
          <p:cNvSpPr txBox="1">
            <a:spLocks noChangeArrowheads="1"/>
          </p:cNvSpPr>
          <p:nvPr/>
        </p:nvSpPr>
        <p:spPr bwMode="auto">
          <a:xfrm>
            <a:off x="685800" y="4648200"/>
            <a:ext cx="2716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GB">
                <a:solidFill>
                  <a:srgbClr val="000000"/>
                </a:solidFill>
                <a:latin typeface="Tahoma" charset="0"/>
                <a:cs typeface="Times New Roman" charset="0"/>
              </a:rPr>
              <a:t>Figure-of-eight coil</a:t>
            </a:r>
            <a:endParaRPr lang="en-AU">
              <a:solidFill>
                <a:srgbClr val="000000"/>
              </a:solidFill>
              <a:latin typeface="Tahoma" charset="0"/>
              <a:cs typeface="Times New Roman" charset="0"/>
            </a:endParaRPr>
          </a:p>
        </p:txBody>
      </p:sp>
      <p:graphicFrame>
        <p:nvGraphicFramePr>
          <p:cNvPr id="36872" name="Object 4"/>
          <p:cNvGraphicFramePr>
            <a:graphicFrameLocks noChangeAspect="1"/>
          </p:cNvGraphicFramePr>
          <p:nvPr/>
        </p:nvGraphicFramePr>
        <p:xfrm>
          <a:off x="1331913" y="3068638"/>
          <a:ext cx="1438275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4" name="Bitmap Image" r:id="rId10" imgW="1486107" imgH="1495634" progId="Paint.Picture">
                  <p:embed/>
                </p:oleObj>
              </mc:Choice>
              <mc:Fallback>
                <p:oleObj name="Bitmap Image" r:id="rId10" imgW="1486107" imgH="1495634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068638"/>
                        <a:ext cx="1438275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A4BDC5B6-8AD3-DB44-8B7F-74BFEE19DE4D}" type="slidenum">
              <a:rPr lang="en-US" sz="1400" smtClean="0">
                <a:solidFill>
                  <a:srgbClr val="000000"/>
                </a:solidFill>
                <a:cs typeface="Times New Roman" charset="0"/>
              </a:rPr>
              <a:pPr>
                <a:defRPr/>
              </a:pPr>
              <a:t>8</a:t>
            </a:fld>
            <a:endParaRPr lang="en-US" sz="1400" smtClean="0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38914" name="Text Box 3"/>
          <p:cNvSpPr txBox="1">
            <a:spLocks noChangeArrowheads="1"/>
          </p:cNvSpPr>
          <p:nvPr/>
        </p:nvSpPr>
        <p:spPr bwMode="auto">
          <a:xfrm>
            <a:off x="1524000" y="152400"/>
            <a:ext cx="640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2800" b="1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Anatomical Resolution</a:t>
            </a:r>
            <a:endParaRPr lang="en-AU" sz="2800" b="1">
              <a:solidFill>
                <a:srgbClr val="000000"/>
              </a:solidFill>
              <a:latin typeface="Arial Unicode MS" charset="0"/>
              <a:cs typeface="Times New Roman" charset="0"/>
            </a:endParaRPr>
          </a:p>
        </p:txBody>
      </p:sp>
      <p:sp>
        <p:nvSpPr>
          <p:cNvPr id="38915" name="Text Box 4"/>
          <p:cNvSpPr txBox="1">
            <a:spLocks noChangeArrowheads="1"/>
          </p:cNvSpPr>
          <p:nvPr/>
        </p:nvSpPr>
        <p:spPr bwMode="auto">
          <a:xfrm>
            <a:off x="685800" y="685800"/>
            <a:ext cx="7391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GB" sz="20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 </a:t>
            </a:r>
            <a:r>
              <a:rPr lang="en-GB" sz="2000" u="sng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Coil shape</a:t>
            </a:r>
            <a:r>
              <a:rPr lang="en-GB" sz="20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: </a:t>
            </a:r>
            <a:r>
              <a:rPr lang="en-GB" sz="1800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determines shape of induced electric field</a:t>
            </a:r>
          </a:p>
        </p:txBody>
      </p:sp>
      <p:graphicFrame>
        <p:nvGraphicFramePr>
          <p:cNvPr id="38916" name="Object 2"/>
          <p:cNvGraphicFramePr>
            <a:graphicFrameLocks noChangeAspect="1"/>
          </p:cNvGraphicFramePr>
          <p:nvPr/>
        </p:nvGraphicFramePr>
        <p:xfrm>
          <a:off x="1143000" y="1219200"/>
          <a:ext cx="13589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39" name="Bitmap Image" r:id="rId4" imgW="1924319" imgH="2591162" progId="Paint.Picture">
                  <p:embed/>
                </p:oleObj>
              </mc:Choice>
              <mc:Fallback>
                <p:oleObj name="Bitmap Image" r:id="rId4" imgW="1924319" imgH="2591162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219200"/>
                        <a:ext cx="13589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Object 3"/>
          <p:cNvGraphicFramePr>
            <a:graphicFrameLocks noChangeAspect="1"/>
          </p:cNvGraphicFramePr>
          <p:nvPr/>
        </p:nvGraphicFramePr>
        <p:xfrm>
          <a:off x="1066800" y="3048000"/>
          <a:ext cx="1476375" cy="149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0" name="Bitmap Image" r:id="rId6" imgW="1476190" imgH="1495634" progId="Paint.Picture">
                  <p:embed/>
                </p:oleObj>
              </mc:Choice>
              <mc:Fallback>
                <p:oleObj name="Bitmap Image" r:id="rId6" imgW="1476190" imgH="1495634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048000"/>
                        <a:ext cx="1476375" cy="149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8" name="Object 4"/>
          <p:cNvGraphicFramePr>
            <a:graphicFrameLocks noChangeAspect="1"/>
          </p:cNvGraphicFramePr>
          <p:nvPr/>
        </p:nvGraphicFramePr>
        <p:xfrm>
          <a:off x="5207000" y="3763963"/>
          <a:ext cx="25400" cy="2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1" name="Bitmap Image" r:id="rId8" imgW="25400" imgH="25400" progId="Paint.Picture">
                  <p:embed/>
                </p:oleObj>
              </mc:Choice>
              <mc:Fallback>
                <p:oleObj name="Bitmap Image" r:id="rId8" imgW="25400" imgH="25400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0" y="3763963"/>
                        <a:ext cx="25400" cy="2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9" name="Text Box 13"/>
          <p:cNvSpPr txBox="1">
            <a:spLocks noChangeArrowheads="1"/>
          </p:cNvSpPr>
          <p:nvPr/>
        </p:nvSpPr>
        <p:spPr bwMode="auto">
          <a:xfrm>
            <a:off x="1066800" y="4876800"/>
            <a:ext cx="1587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GB">
                <a:solidFill>
                  <a:srgbClr val="000000"/>
                </a:solidFill>
                <a:latin typeface="Tahoma" charset="0"/>
                <a:cs typeface="Times New Roman" charset="0"/>
              </a:rPr>
              <a:t>Round coil</a:t>
            </a:r>
            <a:endParaRPr lang="en-AU">
              <a:solidFill>
                <a:srgbClr val="000000"/>
              </a:solidFill>
              <a:latin typeface="Tahoma" charset="0"/>
              <a:cs typeface="Times New Roman" charset="0"/>
            </a:endParaRPr>
          </a:p>
        </p:txBody>
      </p:sp>
      <p:graphicFrame>
        <p:nvGraphicFramePr>
          <p:cNvPr id="38920" name="Object 4"/>
          <p:cNvGraphicFramePr>
            <a:graphicFrameLocks noChangeAspect="1"/>
          </p:cNvGraphicFramePr>
          <p:nvPr/>
        </p:nvGraphicFramePr>
        <p:xfrm>
          <a:off x="3962400" y="1143000"/>
          <a:ext cx="2514600" cy="526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2" name="Bitmap Image" r:id="rId10" imgW="2514286" imgH="5266667" progId="Paint.Picture">
                  <p:embed/>
                </p:oleObj>
              </mc:Choice>
              <mc:Fallback>
                <p:oleObj name="Bitmap Image" r:id="rId10" imgW="2514286" imgH="5266667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143000"/>
                        <a:ext cx="2514600" cy="5267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854BA26F-CBEE-9146-87AC-B33CC42D800F}" type="slidenum">
              <a:rPr lang="en-US" sz="1400" smtClean="0">
                <a:cs typeface="Times New Roman" charset="0"/>
              </a:rPr>
              <a:pPr>
                <a:defRPr/>
              </a:pPr>
              <a:t>9</a:t>
            </a:fld>
            <a:endParaRPr lang="en-US" sz="1400" smtClean="0">
              <a:cs typeface="Times New Roman" charset="0"/>
            </a:endParaRPr>
          </a:p>
        </p:txBody>
      </p:sp>
      <p:sp>
        <p:nvSpPr>
          <p:cNvPr id="40962" name="Text Box 1027"/>
          <p:cNvSpPr txBox="1">
            <a:spLocks noChangeArrowheads="1"/>
          </p:cNvSpPr>
          <p:nvPr/>
        </p:nvSpPr>
        <p:spPr bwMode="auto">
          <a:xfrm>
            <a:off x="1524000" y="152400"/>
            <a:ext cx="640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2800" b="1">
                <a:solidFill>
                  <a:srgbClr val="000000"/>
                </a:solidFill>
                <a:latin typeface="Arial Unicode MS" charset="0"/>
                <a:cs typeface="Times New Roman" charset="0"/>
              </a:rPr>
              <a:t>Anatomical Resolution</a:t>
            </a:r>
            <a:endParaRPr lang="en-AU" sz="2800" b="1">
              <a:solidFill>
                <a:srgbClr val="000000"/>
              </a:solidFill>
              <a:latin typeface="Arial Unicode MS" charset="0"/>
              <a:cs typeface="Times New Roman" charset="0"/>
            </a:endParaRPr>
          </a:p>
        </p:txBody>
      </p:sp>
      <p:sp>
        <p:nvSpPr>
          <p:cNvPr id="40963" name="Text Box 1031"/>
          <p:cNvSpPr txBox="1">
            <a:spLocks noChangeArrowheads="1"/>
          </p:cNvSpPr>
          <p:nvPr/>
        </p:nvSpPr>
        <p:spPr bwMode="auto">
          <a:xfrm>
            <a:off x="457200" y="990600"/>
            <a:ext cx="8001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GB" sz="2000">
                <a:latin typeface="Arial Unicode MS" charset="0"/>
                <a:cs typeface="Times New Roman" charset="0"/>
              </a:rPr>
              <a:t> </a:t>
            </a:r>
            <a:r>
              <a:rPr lang="en-GB" sz="2000" u="sng">
                <a:latin typeface="Arial Unicode MS" charset="0"/>
                <a:cs typeface="Times New Roman" charset="0"/>
              </a:rPr>
              <a:t>Coil size</a:t>
            </a:r>
          </a:p>
          <a:p>
            <a:pPr lvl="1" eaLnBrk="1" hangingPunct="1">
              <a:buFontTx/>
              <a:buChar char="•"/>
            </a:pPr>
            <a:r>
              <a:rPr lang="en-GB" sz="2000">
                <a:latin typeface="Arial Unicode MS" charset="0"/>
                <a:cs typeface="Times New Roman" charset="0"/>
              </a:rPr>
              <a:t> </a:t>
            </a:r>
            <a:r>
              <a:rPr lang="en-GB" sz="1800">
                <a:latin typeface="Arial Unicode MS" charset="0"/>
                <a:cs typeface="Times New Roman" charset="0"/>
              </a:rPr>
              <a:t>smaller coil = smaller electric field = increased focality</a:t>
            </a:r>
          </a:p>
        </p:txBody>
      </p:sp>
      <p:graphicFrame>
        <p:nvGraphicFramePr>
          <p:cNvPr id="40964" name="Object 2"/>
          <p:cNvGraphicFramePr>
            <a:graphicFrameLocks noChangeAspect="1"/>
          </p:cNvGraphicFramePr>
          <p:nvPr/>
        </p:nvGraphicFramePr>
        <p:xfrm>
          <a:off x="3276600" y="2057400"/>
          <a:ext cx="22860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6" name="Bitmap Image" r:id="rId4" imgW="2742857" imgH="1704762" progId="Paint.Picture">
                  <p:embed/>
                </p:oleObj>
              </mc:Choice>
              <mc:Fallback>
                <p:oleObj name="Bitmap Image" r:id="rId4" imgW="2742857" imgH="1704762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057400"/>
                        <a:ext cx="22860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5" name="Object 3"/>
          <p:cNvGraphicFramePr>
            <a:graphicFrameLocks noChangeAspect="1"/>
          </p:cNvGraphicFramePr>
          <p:nvPr/>
        </p:nvGraphicFramePr>
        <p:xfrm>
          <a:off x="3581400" y="3886200"/>
          <a:ext cx="152400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7" name="Bitmap Image" r:id="rId6" imgW="2742857" imgH="1704762" progId="Paint.Picture">
                  <p:embed/>
                </p:oleObj>
              </mc:Choice>
              <mc:Fallback>
                <p:oleObj name="Bitmap Image" r:id="rId6" imgW="2742857" imgH="1704762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886200"/>
                        <a:ext cx="1524000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6" name="Object 4"/>
          <p:cNvGraphicFramePr>
            <a:graphicFrameLocks noChangeAspect="1"/>
          </p:cNvGraphicFramePr>
          <p:nvPr/>
        </p:nvGraphicFramePr>
        <p:xfrm>
          <a:off x="4414838" y="5691188"/>
          <a:ext cx="7937" cy="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8" name="Bitmap Image" r:id="rId7" imgW="25400" imgH="25400" progId="Paint.Picture">
                  <p:embed/>
                </p:oleObj>
              </mc:Choice>
              <mc:Fallback>
                <p:oleObj name="Bitmap Image" r:id="rId7" imgW="25400" imgH="25400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4838" y="5691188"/>
                        <a:ext cx="7937" cy="7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7" name="Object 4"/>
          <p:cNvGraphicFramePr>
            <a:graphicFrameLocks noChangeAspect="1"/>
          </p:cNvGraphicFramePr>
          <p:nvPr/>
        </p:nvGraphicFramePr>
        <p:xfrm>
          <a:off x="3962400" y="5410200"/>
          <a:ext cx="91440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9" name="Bitmap Image" r:id="rId9" imgW="2742857" imgH="1704762" progId="Paint.Picture">
                  <p:embed/>
                </p:oleObj>
              </mc:Choice>
              <mc:Fallback>
                <p:oleObj name="Bitmap Image" r:id="rId9" imgW="2742857" imgH="1704762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410200"/>
                        <a:ext cx="914400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3916</TotalTime>
  <Words>860</Words>
  <Application>Microsoft Macintosh PowerPoint</Application>
  <PresentationFormat>On-screen Show (4:3)</PresentationFormat>
  <Paragraphs>136</Paragraphs>
  <Slides>19</Slides>
  <Notes>13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Default Design</vt:lpstr>
      <vt:lpstr>Bitmap Image</vt:lpstr>
      <vt:lpstr>Transcranial Magnetic Stimulation  Chris Chambers CUBRIC Head of Brain Stimulation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Neurophysiology</vt:lpstr>
      <vt:lpstr>Neurophysiology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Chris Chambers</dc:creator>
  <cp:keywords/>
  <dc:description/>
  <cp:lastModifiedBy>Christopher Chambers</cp:lastModifiedBy>
  <cp:revision>685</cp:revision>
  <dcterms:created xsi:type="dcterms:W3CDTF">1601-01-01T00:00:00Z</dcterms:created>
  <dcterms:modified xsi:type="dcterms:W3CDTF">2018-10-05T12:22:21Z</dcterms:modified>
  <cp:category/>
</cp:coreProperties>
</file>